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477" r:id="rId2"/>
    <p:sldId id="503" r:id="rId3"/>
    <p:sldId id="505" r:id="rId4"/>
    <p:sldId id="577" r:id="rId5"/>
    <p:sldId id="515" r:id="rId6"/>
    <p:sldId id="504" r:id="rId7"/>
    <p:sldId id="511" r:id="rId8"/>
    <p:sldId id="512" r:id="rId9"/>
    <p:sldId id="520" r:id="rId10"/>
    <p:sldId id="506" r:id="rId11"/>
    <p:sldId id="521" r:id="rId12"/>
    <p:sldId id="522" r:id="rId13"/>
    <p:sldId id="585" r:id="rId14"/>
    <p:sldId id="523" r:id="rId15"/>
    <p:sldId id="524" r:id="rId16"/>
    <p:sldId id="525" r:id="rId17"/>
    <p:sldId id="526" r:id="rId18"/>
    <p:sldId id="527" r:id="rId19"/>
    <p:sldId id="528" r:id="rId20"/>
    <p:sldId id="579" r:id="rId21"/>
    <p:sldId id="529" r:id="rId22"/>
    <p:sldId id="530" r:id="rId23"/>
    <p:sldId id="542" r:id="rId24"/>
    <p:sldId id="543" r:id="rId25"/>
    <p:sldId id="544" r:id="rId26"/>
    <p:sldId id="545" r:id="rId27"/>
    <p:sldId id="546" r:id="rId28"/>
    <p:sldId id="547" r:id="rId29"/>
    <p:sldId id="548" r:id="rId30"/>
    <p:sldId id="549" r:id="rId31"/>
    <p:sldId id="550" r:id="rId32"/>
    <p:sldId id="551" r:id="rId33"/>
    <p:sldId id="552" r:id="rId34"/>
    <p:sldId id="553" r:id="rId35"/>
    <p:sldId id="554" r:id="rId36"/>
    <p:sldId id="555" r:id="rId37"/>
    <p:sldId id="556" r:id="rId38"/>
    <p:sldId id="557" r:id="rId39"/>
    <p:sldId id="578" r:id="rId40"/>
    <p:sldId id="580" r:id="rId41"/>
    <p:sldId id="581" r:id="rId42"/>
    <p:sldId id="582" r:id="rId43"/>
    <p:sldId id="583" r:id="rId44"/>
    <p:sldId id="584" r:id="rId45"/>
    <p:sldId id="558" r:id="rId46"/>
    <p:sldId id="559" r:id="rId47"/>
    <p:sldId id="560" r:id="rId48"/>
    <p:sldId id="561" r:id="rId49"/>
    <p:sldId id="562" r:id="rId50"/>
    <p:sldId id="563" r:id="rId51"/>
    <p:sldId id="564" r:id="rId52"/>
    <p:sldId id="565" r:id="rId53"/>
    <p:sldId id="566" r:id="rId54"/>
    <p:sldId id="567" r:id="rId55"/>
    <p:sldId id="568" r:id="rId56"/>
    <p:sldId id="569" r:id="rId57"/>
    <p:sldId id="570" r:id="rId58"/>
    <p:sldId id="571" r:id="rId59"/>
    <p:sldId id="572" r:id="rId60"/>
    <p:sldId id="573" r:id="rId61"/>
    <p:sldId id="574" r:id="rId62"/>
    <p:sldId id="575" r:id="rId63"/>
    <p:sldId id="576" r:id="rId64"/>
    <p:sldId id="513" r:id="rId65"/>
    <p:sldId id="516" r:id="rId66"/>
    <p:sldId id="517" r:id="rId67"/>
    <p:sldId id="519" r:id="rId68"/>
    <p:sldId id="518" r:id="rId69"/>
    <p:sldId id="507" r:id="rId70"/>
    <p:sldId id="508" r:id="rId71"/>
    <p:sldId id="509" r:id="rId72"/>
    <p:sldId id="510" r:id="rId73"/>
    <p:sldId id="501" r:id="rId74"/>
    <p:sldId id="502" r:id="rId7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1" autoAdjust="0"/>
    <p:restoredTop sz="95755"/>
  </p:normalViewPr>
  <p:slideViewPr>
    <p:cSldViewPr snapToGrid="0" snapToObjects="1">
      <p:cViewPr varScale="1">
        <p:scale>
          <a:sx n="123" d="100"/>
          <a:sy n="123" d="100"/>
        </p:scale>
        <p:origin x="832" y="-3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24.11.2025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elegra.ph/CHto-takoe-attention-12-09" TargetMode="External"/><Relationship Id="rId2" Type="http://schemas.openxmlformats.org/officeDocument/2006/relationships/hyperlink" Target="https://blog.deepschool.ru/cv/attention-in-cv-spatial-attention/" TargetMode="Externa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h-tsang.medium.com/review-attention-is-all-you-need-transformer-96c787ecdec1" TargetMode="External"/><Relationship Id="rId2" Type="http://schemas.openxmlformats.org/officeDocument/2006/relationships/hyperlink" Target="https://towardsdatascience.com/review-mobilenetv1-depthwise-separable-convolution-light-weight-model-a382df364b69"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sh-tsang.medium.com/brief-review-rectified-linear-units-improve-restricted-boltzmann-machines-43724ede3ecf"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www.notion.so/MobileOne-2126289e1f714b43a5d4c3d97e435ce4?pvs=21"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arxiv.org/pdf/2110.12894.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ocodataset.org/#explore?id=5016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NUL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3.emf"/><Relationship Id="rId4" Type="http://schemas.openxmlformats.org/officeDocument/2006/relationships/image" Target="../media/image53.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современных сверточных нейронных сетей</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319736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4140447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Tree>
    <p:extLst>
      <p:ext uri="{BB962C8B-B14F-4D97-AF65-F5344CB8AC3E}">
        <p14:creationId xmlns:p14="http://schemas.microsoft.com/office/powerpoint/2010/main" val="134886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
        <p:nvSpPr>
          <p:cNvPr id="10" name="Прямоугольник 9"/>
          <p:cNvSpPr/>
          <p:nvPr/>
        </p:nvSpPr>
        <p:spPr>
          <a:xfrm>
            <a:off x="7000875" y="3333750"/>
            <a:ext cx="15335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Поэлементное умножение</a:t>
            </a:r>
          </a:p>
        </p:txBody>
      </p:sp>
    </p:spTree>
    <p:extLst>
      <p:ext uri="{BB962C8B-B14F-4D97-AF65-F5344CB8AC3E}">
        <p14:creationId xmlns:p14="http://schemas.microsoft.com/office/powerpoint/2010/main" val="391807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F33F8A91-7A60-3F14-1852-556264EE5E1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9FDA7B-8012-1255-D882-E301F3349016}"/>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6E798821-423F-B4F2-387C-CEF34189C438}"/>
              </a:ext>
            </a:extLst>
          </p:cNvPr>
          <p:cNvSpPr>
            <a:spLocks noGrp="1"/>
          </p:cNvSpPr>
          <p:nvPr>
            <p:ph idx="1"/>
          </p:nvPr>
        </p:nvSpPr>
        <p:spPr>
          <a:xfrm>
            <a:off x="340658" y="863126"/>
            <a:ext cx="11392717" cy="2365850"/>
          </a:xfrm>
        </p:spPr>
        <p:txBody>
          <a:bodyPr>
            <a:noAutofit/>
          </a:bodyPr>
          <a:lstStyle/>
          <a:p>
            <a:pPr marL="285750" indent="-285750" algn="just"/>
            <a:r>
              <a:rPr lang="en" sz="2400" b="1" dirty="0">
                <a:solidFill>
                  <a:schemeClr val="bg1"/>
                </a:solidFill>
                <a:hlinkClick r:id="rId2"/>
              </a:rPr>
              <a:t>https://blog.deepschool.ru/cv/attention-in-cv-spatial-attention/</a:t>
            </a:r>
            <a:endParaRPr lang="en" sz="2400" b="1" dirty="0">
              <a:solidFill>
                <a:schemeClr val="bg1"/>
              </a:solidFill>
            </a:endParaRPr>
          </a:p>
          <a:p>
            <a:r>
              <a:rPr lang="ru-RU" dirty="0"/>
              <a:t>Представим — у нас есть изображение или карта признаков . Тогда </a:t>
            </a:r>
            <a:r>
              <a:rPr lang="en" dirty="0"/>
              <a:t>self-attention </a:t>
            </a:r>
            <a:r>
              <a:rPr lang="ru-RU" dirty="0"/>
              <a:t>сначала вычисляет некоторые сущности </a:t>
            </a:r>
            <a:r>
              <a:rPr lang="en" dirty="0"/>
              <a:t>Q−</a:t>
            </a:r>
            <a:r>
              <a:rPr lang="en" dirty="0" err="1"/>
              <a:t>queries,K</a:t>
            </a:r>
            <a:r>
              <a:rPr lang="en" dirty="0"/>
              <a:t>−</a:t>
            </a:r>
            <a:r>
              <a:rPr lang="en" dirty="0" err="1"/>
              <a:t>keys,V</a:t>
            </a:r>
            <a:r>
              <a:rPr lang="en" dirty="0"/>
              <a:t>−values, </a:t>
            </a:r>
            <a:r>
              <a:rPr lang="ru-RU" dirty="0"/>
              <a:t>такие, что </a:t>
            </a:r>
            <a:r>
              <a:rPr lang="en" dirty="0"/>
              <a:t>Q,K,V∈RC </a:t>
            </a:r>
            <a:r>
              <a:rPr lang="en" dirty="0" err="1"/>
              <a:t>rq×N,N</a:t>
            </a:r>
            <a:r>
              <a:rPr lang="en" dirty="0"/>
              <a:t>=H×W (</a:t>
            </a:r>
            <a:r>
              <a:rPr lang="ru-RU" dirty="0"/>
              <a:t>о них мы вам рассказывали </a:t>
            </a:r>
            <a:r>
              <a:rPr lang="ru-RU" dirty="0">
                <a:hlinkClick r:id="rId3"/>
              </a:rPr>
              <a:t>в предыдущих постах</a:t>
            </a:r>
            <a:r>
              <a:rPr lang="ru-RU" dirty="0"/>
              <a:t>) с помощью линейных проекций или операций </a:t>
            </a:r>
            <a:r>
              <a:rPr lang="ru-RU" dirty="0" err="1"/>
              <a:t>решейпинга</a:t>
            </a:r>
            <a:r>
              <a:rPr lang="ru-RU" dirty="0"/>
              <a:t>. А после этого производит вычисление самих </a:t>
            </a:r>
            <a:r>
              <a:rPr lang="en" dirty="0"/>
              <a:t>attention-score’</a:t>
            </a:r>
            <a:r>
              <a:rPr lang="ru-RU" dirty="0" err="1"/>
              <a:t>ов</a:t>
            </a:r>
            <a:r>
              <a:rPr lang="ru-RU" dirty="0"/>
              <a:t> и взвешивание:</a:t>
            </a:r>
          </a:p>
          <a:p>
            <a:r>
              <a:rPr lang="en" dirty="0"/>
              <a:t>A=(a)</a:t>
            </a:r>
            <a:r>
              <a:rPr lang="en" dirty="0" err="1"/>
              <a:t>i,j</a:t>
            </a:r>
            <a:r>
              <a:rPr lang="en" dirty="0"/>
              <a:t>=</a:t>
            </a:r>
            <a:r>
              <a:rPr lang="en" dirty="0" err="1"/>
              <a:t>Softmax</a:t>
            </a:r>
            <a:r>
              <a:rPr lang="en" dirty="0"/>
              <a:t>(QKT)Y=AV</a:t>
            </a:r>
          </a:p>
          <a:p>
            <a:r>
              <a:rPr lang="ru-RU" dirty="0"/>
              <a:t>где </a:t>
            </a:r>
            <a:r>
              <a:rPr lang="en" dirty="0"/>
              <a:t>A∈RN×N — </a:t>
            </a:r>
            <a:r>
              <a:rPr lang="ru-RU" dirty="0"/>
              <a:t>матрица </a:t>
            </a:r>
            <a:r>
              <a:rPr lang="en" dirty="0"/>
              <a:t>attention-score’</a:t>
            </a:r>
            <a:r>
              <a:rPr lang="ru-RU" dirty="0" err="1"/>
              <a:t>ов</a:t>
            </a:r>
            <a:r>
              <a:rPr lang="ru-RU" dirty="0"/>
              <a:t>, в которой </a:t>
            </a:r>
            <a:r>
              <a:rPr lang="en" dirty="0" err="1"/>
              <a:t>ai,j</a:t>
            </a:r>
            <a:r>
              <a:rPr lang="en" dirty="0"/>
              <a:t> </a:t>
            </a:r>
            <a:r>
              <a:rPr lang="ru-RU" dirty="0"/>
              <a:t>некоторым образом характеризует важность взаимосвязи между элементом </a:t>
            </a:r>
            <a:r>
              <a:rPr lang="en" dirty="0" err="1"/>
              <a:t>i</a:t>
            </a:r>
            <a:r>
              <a:rPr lang="en" dirty="0"/>
              <a:t> </a:t>
            </a:r>
            <a:r>
              <a:rPr lang="ru-RU" dirty="0"/>
              <a:t>и элементом </a:t>
            </a:r>
            <a:r>
              <a:rPr lang="en" dirty="0"/>
              <a:t>j. </a:t>
            </a:r>
            <a:r>
              <a:rPr lang="ru-RU" dirty="0"/>
              <a:t>Элементами </a:t>
            </a:r>
            <a:r>
              <a:rPr lang="en" dirty="0" err="1"/>
              <a:t>i</a:t>
            </a:r>
            <a:r>
              <a:rPr lang="en" dirty="0"/>
              <a:t> </a:t>
            </a:r>
            <a:r>
              <a:rPr lang="ru-RU" dirty="0"/>
              <a:t>и </a:t>
            </a:r>
            <a:r>
              <a:rPr lang="en" dirty="0"/>
              <a:t>j </a:t>
            </a:r>
            <a:r>
              <a:rPr lang="ru-RU" dirty="0"/>
              <a:t>могут быть совершенно разные вещи:</a:t>
            </a:r>
          </a:p>
          <a:p>
            <a:r>
              <a:rPr lang="ru-RU" dirty="0"/>
              <a:t>Некоторые пиксели — тогда </a:t>
            </a:r>
            <a:r>
              <a:rPr lang="en" dirty="0"/>
              <a:t>attention-score’</a:t>
            </a:r>
            <a:r>
              <a:rPr lang="ru-RU" dirty="0"/>
              <a:t>ы строятся по всему изображению и обозначают некоторую важность отношения между этими пикселями;</a:t>
            </a:r>
          </a:p>
          <a:p>
            <a:r>
              <a:rPr lang="ru-RU" dirty="0"/>
              <a:t>Пиксели внутри одного патча (прямоугольной области) из изображения — тогда </a:t>
            </a:r>
            <a:r>
              <a:rPr lang="en" dirty="0"/>
              <a:t>attention-score’</a:t>
            </a:r>
            <a:r>
              <a:rPr lang="ru-RU" dirty="0"/>
              <a:t>ы строятся по всем пикселям одного этого патча и обозначают некоторую важность отношения между этими пикселями внутри одного патча;</a:t>
            </a:r>
          </a:p>
          <a:p>
            <a:r>
              <a:rPr lang="ru-RU" dirty="0"/>
              <a:t>Пиксели из разных патчей из изображения — тогда </a:t>
            </a:r>
            <a:r>
              <a:rPr lang="en" dirty="0"/>
              <a:t>attention-score’</a:t>
            </a:r>
            <a:r>
              <a:rPr lang="ru-RU" dirty="0"/>
              <a:t>ы строятся по всем пикселям двух разных патчей из одного и того же изображения и обозначают некоторую важность отношения между пикселями разных патчей;</a:t>
            </a:r>
          </a:p>
          <a:p>
            <a:r>
              <a:rPr lang="ru-RU" dirty="0"/>
              <a:t>Элементы карты признаков — тогда </a:t>
            </a:r>
            <a:r>
              <a:rPr lang="en" dirty="0"/>
              <a:t>attention-score’</a:t>
            </a:r>
            <a:r>
              <a:rPr lang="ru-RU" dirty="0"/>
              <a:t>ы строятся по всем элементам какой-то карты признаков и обозначают некоторую важность отношения между этими элементами.</a:t>
            </a:r>
          </a:p>
          <a:p>
            <a:pPr marL="285750" indent="-285750" algn="just"/>
            <a:r>
              <a:rPr lang="en-US" altLang="ru-RU" sz="1800" b="1">
                <a:solidFill>
                  <a:srgbClr val="000000"/>
                </a:solidFill>
              </a:rPr>
              <a:t> </a:t>
            </a:r>
            <a:endParaRPr lang="ru-RU" altLang="ru-RU" sz="1800" b="1" dirty="0">
              <a:solidFill>
                <a:srgbClr val="000000"/>
              </a:solidFill>
            </a:endParaRPr>
          </a:p>
        </p:txBody>
      </p:sp>
      <p:sp>
        <p:nvSpPr>
          <p:cNvPr id="4" name="Rectangle 5">
            <a:extLst>
              <a:ext uri="{FF2B5EF4-FFF2-40B4-BE49-F238E27FC236}">
                <a16:creationId xmlns:a16="http://schemas.microsoft.com/office/drawing/2014/main" id="{F637D3DB-1688-3544-DF96-3A4066C53F11}"/>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a:extLst>
              <a:ext uri="{FF2B5EF4-FFF2-40B4-BE49-F238E27FC236}">
                <a16:creationId xmlns:a16="http://schemas.microsoft.com/office/drawing/2014/main" id="{747547AD-2632-24B5-2F49-47AD1DA0A5F8}"/>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a:extLst>
              <a:ext uri="{FF2B5EF4-FFF2-40B4-BE49-F238E27FC236}">
                <a16:creationId xmlns:a16="http://schemas.microsoft.com/office/drawing/2014/main" id="{FDC99C4A-9A1A-070C-2CE5-069B9AD1B681}"/>
              </a:ext>
            </a:extLst>
          </p:cNvPr>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a:extLst>
              <a:ext uri="{FF2B5EF4-FFF2-40B4-BE49-F238E27FC236}">
                <a16:creationId xmlns:a16="http://schemas.microsoft.com/office/drawing/2014/main" id="{83582032-9033-6C7A-2133-A75259111139}"/>
              </a:ext>
            </a:extLst>
          </p:cNvPr>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a:extLst>
              <a:ext uri="{FF2B5EF4-FFF2-40B4-BE49-F238E27FC236}">
                <a16:creationId xmlns:a16="http://schemas.microsoft.com/office/drawing/2014/main" id="{B60998B7-F182-6B98-9CC0-DCD3CD1EB04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a:extLst>
              <a:ext uri="{FF2B5EF4-FFF2-40B4-BE49-F238E27FC236}">
                <a16:creationId xmlns:a16="http://schemas.microsoft.com/office/drawing/2014/main" id="{0DB9567C-F6AB-D944-C676-8C6281BE302C}"/>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a:extLst>
              <a:ext uri="{FF2B5EF4-FFF2-40B4-BE49-F238E27FC236}">
                <a16:creationId xmlns:a16="http://schemas.microsoft.com/office/drawing/2014/main" id="{FFDC63E7-BD48-38BC-52C1-BADE1A4854F6}"/>
              </a:ext>
            </a:extLst>
          </p:cNvPr>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a:extLst>
              <a:ext uri="{FF2B5EF4-FFF2-40B4-BE49-F238E27FC236}">
                <a16:creationId xmlns:a16="http://schemas.microsoft.com/office/drawing/2014/main" id="{1BEA6D35-8694-044B-1B78-6005B0B5EB18}"/>
              </a:ext>
            </a:extLst>
          </p:cNvPr>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a:extLst>
              <a:ext uri="{FF2B5EF4-FFF2-40B4-BE49-F238E27FC236}">
                <a16:creationId xmlns:a16="http://schemas.microsoft.com/office/drawing/2014/main" id="{474A7DEC-CA5A-D666-244D-DC01A97A2A38}"/>
              </a:ext>
            </a:extLst>
          </p:cNvPr>
          <p:cNvPicPr>
            <a:picLocks noChangeAspect="1"/>
          </p:cNvPicPr>
          <p:nvPr/>
        </p:nvPicPr>
        <p:blipFill>
          <a:blip r:embed="rId4"/>
          <a:stretch>
            <a:fillRect/>
          </a:stretch>
        </p:blipFill>
        <p:spPr>
          <a:xfrm>
            <a:off x="5546225" y="3048259"/>
            <a:ext cx="6393450" cy="3530808"/>
          </a:xfrm>
          <a:prstGeom prst="rect">
            <a:avLst/>
          </a:prstGeom>
          <a:solidFill>
            <a:schemeClr val="bg1">
              <a:lumMod val="95000"/>
            </a:schemeClr>
          </a:solidFill>
        </p:spPr>
      </p:pic>
      <p:sp>
        <p:nvSpPr>
          <p:cNvPr id="10" name="Прямоугольник 9">
            <a:extLst>
              <a:ext uri="{FF2B5EF4-FFF2-40B4-BE49-F238E27FC236}">
                <a16:creationId xmlns:a16="http://schemas.microsoft.com/office/drawing/2014/main" id="{9CF80763-CBD2-060E-40FA-99D2F10903A6}"/>
              </a:ext>
            </a:extLst>
          </p:cNvPr>
          <p:cNvSpPr/>
          <p:nvPr/>
        </p:nvSpPr>
        <p:spPr>
          <a:xfrm>
            <a:off x="7000875" y="3333750"/>
            <a:ext cx="15335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Поэлементное умножение</a:t>
            </a:r>
          </a:p>
        </p:txBody>
      </p:sp>
    </p:spTree>
    <p:extLst>
      <p:ext uri="{BB962C8B-B14F-4D97-AF65-F5344CB8AC3E}">
        <p14:creationId xmlns:p14="http://schemas.microsoft.com/office/powerpoint/2010/main" val="216486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Enhance CNNs with SENet: Dynamic Channel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4406899"/>
            <a:ext cx="9181465" cy="204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Основная идея </a:t>
            </a:r>
            <a:r>
              <a:rPr lang="en-US" sz="2400" b="1" dirty="0" err="1">
                <a:solidFill>
                  <a:schemeClr val="bg1"/>
                </a:solidFill>
              </a:rPr>
              <a:t>MobileNet</a:t>
            </a:r>
            <a:r>
              <a:rPr lang="ru-RU" sz="2400" b="1" dirty="0">
                <a:solidFill>
                  <a:schemeClr val="bg1"/>
                </a:solidFill>
              </a:rPr>
              <a:t> – возьмем </a:t>
            </a:r>
            <a:r>
              <a:rPr lang="en-US" sz="2400" b="1" dirty="0" err="1">
                <a:solidFill>
                  <a:schemeClr val="bg1"/>
                </a:solidFill>
              </a:rPr>
              <a:t>ResNet</a:t>
            </a:r>
            <a:r>
              <a:rPr lang="en-US" sz="2400" b="1" dirty="0">
                <a:solidFill>
                  <a:schemeClr val="bg1"/>
                </a:solidFill>
              </a:rPr>
              <a:t> block </a:t>
            </a:r>
            <a:r>
              <a:rPr lang="ru-RU" sz="2400" b="1" dirty="0">
                <a:solidFill>
                  <a:schemeClr val="bg1"/>
                </a:solidFill>
              </a:rPr>
              <a:t>и</a:t>
            </a:r>
          </a:p>
          <a:p>
            <a:pPr eaLnBrk="0" fontAlgn="base" hangingPunct="0">
              <a:lnSpc>
                <a:spcPct val="100000"/>
              </a:lnSpc>
              <a:spcBef>
                <a:spcPct val="0"/>
              </a:spcBef>
              <a:spcAft>
                <a:spcPct val="0"/>
              </a:spcAft>
            </a:pPr>
            <a:r>
              <a:rPr lang="ru-RU" altLang="ru-RU" sz="2400" b="1" dirty="0">
                <a:solidFill>
                  <a:schemeClr val="bg1"/>
                </a:solidFill>
              </a:rPr>
              <a:t>Сделаем обратный </a:t>
            </a:r>
            <a:r>
              <a:rPr lang="en-US" altLang="ru-RU" sz="2400" b="1" dirty="0">
                <a:solidFill>
                  <a:schemeClr val="bg1"/>
                </a:solidFill>
              </a:rPr>
              <a:t>bottleneck</a:t>
            </a:r>
          </a:p>
          <a:p>
            <a:pPr eaLnBrk="0" fontAlgn="base" hangingPunct="0">
              <a:lnSpc>
                <a:spcPct val="100000"/>
              </a:lnSpc>
              <a:spcBef>
                <a:spcPct val="0"/>
              </a:spcBef>
              <a:spcAft>
                <a:spcPct val="0"/>
              </a:spcAft>
            </a:pPr>
            <a:r>
              <a:rPr lang="ru-RU" altLang="ru-RU" sz="2400" b="1" dirty="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8149370" y="3313307"/>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3"/>
          <a:srcRect r="77389"/>
          <a:stretch/>
        </p:blipFill>
        <p:spPr>
          <a:xfrm>
            <a:off x="478402" y="3066227"/>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3"/>
          <a:srcRect r="77389" b="27837"/>
          <a:stretch/>
        </p:blipFill>
        <p:spPr>
          <a:xfrm>
            <a:off x="4338852" y="347812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3"/>
          <a:srcRect l="11501" t="47454" r="83838" b="46514"/>
          <a:stretch/>
        </p:blipFill>
        <p:spPr>
          <a:xfrm>
            <a:off x="4530469" y="4837749"/>
            <a:ext cx="439680" cy="173599"/>
          </a:xfrm>
          <a:prstGeom prst="rect">
            <a:avLst/>
          </a:prstGeom>
          <a:solidFill>
            <a:schemeClr val="bg1">
              <a:lumMod val="95000"/>
            </a:schemeClr>
          </a:solidFill>
        </p:spPr>
      </p:pic>
      <p:pic>
        <p:nvPicPr>
          <p:cNvPr id="17" name="Рисунок 16"/>
          <p:cNvPicPr>
            <a:picLocks noChangeAspect="1"/>
          </p:cNvPicPr>
          <p:nvPr/>
        </p:nvPicPr>
        <p:blipFill rotWithShape="1">
          <a:blip r:embed="rId3"/>
          <a:srcRect l="1880" t="47528" r="94703" b="47282"/>
          <a:stretch/>
        </p:blipFill>
        <p:spPr>
          <a:xfrm>
            <a:off x="5351732" y="4861937"/>
            <a:ext cx="358337" cy="149411"/>
          </a:xfrm>
          <a:prstGeom prst="rect">
            <a:avLst/>
          </a:prstGeom>
          <a:solidFill>
            <a:schemeClr val="bg1">
              <a:lumMod val="95000"/>
            </a:schemeClr>
          </a:solidFill>
        </p:spPr>
      </p:pic>
      <p:pic>
        <p:nvPicPr>
          <p:cNvPr id="16" name="Рисунок 15"/>
          <p:cNvPicPr>
            <a:picLocks noChangeAspect="1"/>
          </p:cNvPicPr>
          <p:nvPr/>
        </p:nvPicPr>
        <p:blipFill rotWithShape="1">
          <a:blip r:embed="rId3"/>
          <a:srcRect l="1880" t="47528" r="94703" b="47282"/>
          <a:stretch/>
        </p:blipFill>
        <p:spPr>
          <a:xfrm>
            <a:off x="4530469" y="3941187"/>
            <a:ext cx="358337" cy="149411"/>
          </a:xfrm>
          <a:prstGeom prst="rect">
            <a:avLst/>
          </a:prstGeom>
          <a:solidFill>
            <a:schemeClr val="bg1">
              <a:lumMod val="95000"/>
            </a:schemeClr>
          </a:solidFill>
        </p:spPr>
      </p:pic>
      <p:pic>
        <p:nvPicPr>
          <p:cNvPr id="18" name="Рисунок 17"/>
          <p:cNvPicPr>
            <a:picLocks noChangeAspect="1"/>
          </p:cNvPicPr>
          <p:nvPr/>
        </p:nvPicPr>
        <p:blipFill rotWithShape="1">
          <a:blip r:embed="rId3"/>
          <a:srcRect l="11501" t="47454" r="83838" b="46514"/>
          <a:stretch/>
        </p:blipFill>
        <p:spPr>
          <a:xfrm>
            <a:off x="5331803" y="3929092"/>
            <a:ext cx="378266" cy="173599"/>
          </a:xfrm>
          <a:prstGeom prst="rect">
            <a:avLst/>
          </a:prstGeom>
          <a:solidFill>
            <a:schemeClr val="bg1">
              <a:lumMod val="95000"/>
            </a:schemeClr>
          </a:solidFill>
        </p:spPr>
      </p:pic>
      <p:pic>
        <p:nvPicPr>
          <p:cNvPr id="19" name="Рисунок 18"/>
          <p:cNvPicPr>
            <a:picLocks noChangeAspect="1"/>
          </p:cNvPicPr>
          <p:nvPr/>
        </p:nvPicPr>
        <p:blipFill rotWithShape="1">
          <a:blip r:embed="rId3"/>
          <a:srcRect l="11501" t="47454" r="83838" b="46514"/>
          <a:stretch/>
        </p:blipFill>
        <p:spPr>
          <a:xfrm>
            <a:off x="4561176" y="4389138"/>
            <a:ext cx="273957" cy="173599"/>
          </a:xfrm>
          <a:prstGeom prst="rect">
            <a:avLst/>
          </a:prstGeom>
          <a:solidFill>
            <a:schemeClr val="bg1">
              <a:lumMod val="95000"/>
            </a:schemeClr>
          </a:solidFill>
        </p:spPr>
      </p:pic>
      <p:pic>
        <p:nvPicPr>
          <p:cNvPr id="20" name="Рисунок 19"/>
          <p:cNvPicPr>
            <a:picLocks noChangeAspect="1"/>
          </p:cNvPicPr>
          <p:nvPr/>
        </p:nvPicPr>
        <p:blipFill rotWithShape="1">
          <a:blip r:embed="rId3"/>
          <a:srcRect l="11501" t="47454" r="83838" b="46514"/>
          <a:stretch/>
        </p:blipFill>
        <p:spPr>
          <a:xfrm>
            <a:off x="5393921" y="4374524"/>
            <a:ext cx="273957" cy="173599"/>
          </a:xfrm>
          <a:prstGeom prst="rect">
            <a:avLst/>
          </a:prstGeom>
          <a:solidFill>
            <a:schemeClr val="bg1">
              <a:lumMod val="95000"/>
            </a:schemeClr>
          </a:solidFill>
        </p:spPr>
      </p:pic>
      <p:pic>
        <p:nvPicPr>
          <p:cNvPr id="21" name="Рисунок 20"/>
          <p:cNvPicPr>
            <a:picLocks noChangeAspect="1"/>
          </p:cNvPicPr>
          <p:nvPr/>
        </p:nvPicPr>
        <p:blipFill rotWithShape="1">
          <a:blip r:embed="rId3"/>
          <a:srcRect l="1880" t="47528" r="94703" b="47282"/>
          <a:stretch/>
        </p:blipFill>
        <p:spPr>
          <a:xfrm>
            <a:off x="5776752" y="5193701"/>
            <a:ext cx="358337"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Важность </a:t>
            </a:r>
            <a:r>
              <a:rPr lang="en-US" altLang="ru-RU" dirty="0">
                <a:solidFill>
                  <a:schemeClr val="bg1"/>
                </a:solidFill>
              </a:rPr>
              <a:t>sigmoid</a:t>
            </a:r>
            <a:r>
              <a:rPr lang="ru-RU" altLang="ru-RU" dirty="0">
                <a:solidFill>
                  <a:schemeClr val="bg1"/>
                </a:solidFill>
              </a:rPr>
              <a:t> в том что мы переходим от характерного для текстов </a:t>
            </a:r>
            <a:r>
              <a:rPr lang="en-US" altLang="ru-RU" dirty="0" err="1">
                <a:solidFill>
                  <a:schemeClr val="bg1"/>
                </a:solidFill>
              </a:rPr>
              <a:t>softmax</a:t>
            </a:r>
            <a:r>
              <a:rPr lang="ru-RU" altLang="ru-RU" dirty="0">
                <a:solidFill>
                  <a:schemeClr val="bg1"/>
                </a:solidFill>
              </a:rPr>
              <a:t> к </a:t>
            </a:r>
            <a:r>
              <a:rPr lang="ru-RU" altLang="ru-RU" dirty="0" err="1">
                <a:solidFill>
                  <a:schemeClr val="bg1"/>
                </a:solidFill>
              </a:rPr>
              <a:t>мультилейбл</a:t>
            </a:r>
            <a:r>
              <a:rPr lang="ru-RU" altLang="ru-RU" dirty="0">
                <a:solidFill>
                  <a:schemeClr val="bg1"/>
                </a:solidFill>
              </a:rPr>
              <a:t> классификации. </a:t>
            </a:r>
          </a:p>
          <a:p>
            <a:pPr eaLnBrk="0" fontAlgn="base" hangingPunct="0">
              <a:lnSpc>
                <a:spcPct val="100000"/>
              </a:lnSpc>
              <a:spcBef>
                <a:spcPct val="0"/>
              </a:spcBef>
              <a:spcAft>
                <a:spcPct val="0"/>
              </a:spcAft>
            </a:pPr>
            <a:r>
              <a:rPr lang="ru-RU" altLang="ru-RU" dirty="0">
                <a:solidFill>
                  <a:schemeClr val="bg1"/>
                </a:solidFill>
              </a:rPr>
              <a:t>В изображениях важно что есть и туча и солнце на изображении в отличии от текста.</a:t>
            </a:r>
          </a:p>
          <a:p>
            <a:pPr eaLnBrk="0" fontAlgn="base" hangingPunct="0">
              <a:lnSpc>
                <a:spcPct val="100000"/>
              </a:lnSpc>
              <a:spcBef>
                <a:spcPct val="0"/>
              </a:spcBef>
              <a:spcAft>
                <a:spcPct val="0"/>
              </a:spcAft>
            </a:pPr>
            <a:r>
              <a:rPr lang="ru-RU" altLang="ru-RU" dirty="0">
                <a:solidFill>
                  <a:schemeClr val="bg1"/>
                </a:solidFill>
              </a:rPr>
              <a:t>Это дает возможность использовать только канальное внимание без пространственного. Так как мы не теряем признаки.</a:t>
            </a:r>
            <a:endParaRPr lang="ru-RU" altLang="ru-RU" sz="3200"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4758369"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748891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
        <p:nvSpPr>
          <p:cNvPr id="4" name="Прямоугольник 3"/>
          <p:cNvSpPr/>
          <p:nvPr/>
        </p:nvSpPr>
        <p:spPr>
          <a:xfrm>
            <a:off x="601761" y="5038652"/>
            <a:ext cx="3474939" cy="1200329"/>
          </a:xfrm>
          <a:prstGeom prst="rect">
            <a:avLst/>
          </a:prstGeom>
        </p:spPr>
        <p:txBody>
          <a:bodyPr wrap="square">
            <a:spAutoFit/>
          </a:bodyPr>
          <a:lstStyle/>
          <a:p>
            <a:r>
              <a:rPr lang="en-US" altLang="ru-RU" b="1" dirty="0">
                <a:solidFill>
                  <a:schemeClr val="bg1"/>
                </a:solidFill>
              </a:rPr>
              <a:t>Squeeze and Excitation</a:t>
            </a:r>
            <a:r>
              <a:rPr lang="ru-RU" altLang="ru-RU" b="1" dirty="0">
                <a:solidFill>
                  <a:schemeClr val="bg1"/>
                </a:solidFill>
              </a:rPr>
              <a:t> действует как умный ключ, позволяя</a:t>
            </a:r>
            <a:br>
              <a:rPr lang="ru-RU" altLang="ru-RU" b="1" dirty="0">
                <a:solidFill>
                  <a:schemeClr val="bg1"/>
                </a:solidFill>
              </a:rPr>
            </a:br>
            <a:r>
              <a:rPr lang="ru-RU" altLang="ru-RU" b="1" dirty="0">
                <a:solidFill>
                  <a:schemeClr val="bg1"/>
                </a:solidFill>
              </a:rPr>
              <a:t>выбрать какие слои и признаки важны.</a:t>
            </a:r>
            <a:r>
              <a:rPr lang="en-US" altLang="ru-RU" b="1" dirty="0">
                <a:solidFill>
                  <a:schemeClr val="bg1"/>
                </a:solidFill>
              </a:rPr>
              <a:t> </a:t>
            </a:r>
            <a:endParaRPr lang="ru-RU" dirty="0"/>
          </a:p>
        </p:txBody>
      </p:sp>
    </p:spTree>
    <p:extLst>
      <p:ext uri="{BB962C8B-B14F-4D97-AF65-F5344CB8AC3E}">
        <p14:creationId xmlns:p14="http://schemas.microsoft.com/office/powerpoint/2010/main" val="428443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174624"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4266082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399" y="967741"/>
            <a:ext cx="8735061" cy="529696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16275" y="6437632"/>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9" name="Прямоугольник 8"/>
          <p:cNvSpPr/>
          <p:nvPr/>
        </p:nvSpPr>
        <p:spPr>
          <a:xfrm>
            <a:off x="4432300" y="6406634"/>
            <a:ext cx="85170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594600" y="5314565"/>
            <a:ext cx="4407236" cy="1416435"/>
          </a:xfrm>
          <a:prstGeom prst="rect">
            <a:avLst/>
          </a:prstGeom>
          <a:solidFill>
            <a:schemeClr val="bg1">
              <a:lumMod val="95000"/>
            </a:schemeClr>
          </a:solidFill>
        </p:spPr>
      </p:pic>
    </p:spTree>
    <p:extLst>
      <p:ext uri="{BB962C8B-B14F-4D97-AF65-F5344CB8AC3E}">
        <p14:creationId xmlns:p14="http://schemas.microsoft.com/office/powerpoint/2010/main" val="2002451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and 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24000" y="3607713"/>
            <a:ext cx="8559800" cy="2983587"/>
          </a:xfrm>
          <a:prstGeom prst="rect">
            <a:avLst/>
          </a:prstGeom>
          <a:solidFill>
            <a:schemeClr val="bg1">
              <a:lumMod val="95000"/>
            </a:schemeClr>
          </a:solidFill>
        </p:spPr>
      </p:pic>
    </p:spTree>
    <p:extLst>
      <p:ext uri="{BB962C8B-B14F-4D97-AF65-F5344CB8AC3E}">
        <p14:creationId xmlns:p14="http://schemas.microsoft.com/office/powerpoint/2010/main" val="320323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a:t>
            </a:r>
            <a:r>
              <a:rPr lang="ru-RU" sz="2400" dirty="0" err="1">
                <a:solidFill>
                  <a:schemeClr val="bg1"/>
                </a:solidFill>
              </a:rPr>
              <a:t>огут</a:t>
            </a:r>
            <a:r>
              <a:rPr lang="ru-RU" sz="2400" dirty="0">
                <a:solidFill>
                  <a:schemeClr val="bg1"/>
                </a:solidFill>
              </a:rPr>
              <a:t> 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Tree>
    <p:extLst>
      <p:ext uri="{BB962C8B-B14F-4D97-AF65-F5344CB8AC3E}">
        <p14:creationId xmlns:p14="http://schemas.microsoft.com/office/powerpoint/2010/main" val="891695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Tree>
    <p:extLst>
      <p:ext uri="{BB962C8B-B14F-4D97-AF65-F5344CB8AC3E}">
        <p14:creationId xmlns:p14="http://schemas.microsoft.com/office/powerpoint/2010/main" val="243345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a:solidFill>
                  <a:schemeClr val="bg1"/>
                </a:solidFill>
              </a:rPr>
              <a:t>D</a:t>
            </a:r>
            <a:r>
              <a:rPr lang="ru-RU" altLang="ru-RU" dirty="0" err="1">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Tree>
    <p:extLst>
      <p:ext uri="{BB962C8B-B14F-4D97-AF65-F5344CB8AC3E}">
        <p14:creationId xmlns:p14="http://schemas.microsoft.com/office/powerpoint/2010/main" val="2475629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93009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br>
                        <a:rPr lang="en-US" dirty="0"/>
                      </a:br>
                      <a:r>
                        <a:rPr lang="ru-RU" altLang="ru-RU" sz="1800" dirty="0">
                          <a:solidFill>
                            <a:schemeClr val="bg1"/>
                          </a:solidFill>
                        </a:rPr>
                        <a:t>𝐶∼𝛼</a:t>
                      </a:r>
                      <a:endParaRPr lang="ru-RU" dirty="0"/>
                    </a:p>
                  </a:txBody>
                  <a:tcPr/>
                </a:tc>
                <a:tc>
                  <a:txBody>
                    <a:bodyPr/>
                    <a:lstStyle/>
                    <a:p>
                      <a:r>
                        <a:rPr lang="ru-RU" dirty="0"/>
                        <a:t>Глубина</a:t>
                      </a:r>
                      <a:br>
                        <a:rPr lang="en-US" dirty="0"/>
                      </a:br>
                      <a:r>
                        <a:rPr lang="ru-RU" altLang="ru-RU" sz="1800" dirty="0">
                          <a:solidFill>
                            <a:schemeClr val="bg1"/>
                          </a:solidFill>
                        </a:rPr>
                        <a:t>𝐿∼𝛽</a:t>
                      </a:r>
                      <a:endParaRPr lang="ru-RU" dirty="0"/>
                    </a:p>
                  </a:txBody>
                  <a:tcPr/>
                </a:tc>
                <a:tc>
                  <a:txBody>
                    <a:bodyPr/>
                    <a:lstStyle/>
                    <a:p>
                      <a:r>
                        <a:rPr lang="ru-RU" dirty="0"/>
                        <a:t>Разрешение</a:t>
                      </a:r>
                      <a:br>
                        <a:rPr lang="en-US" dirty="0"/>
                      </a:br>
                      <a:r>
                        <a:rPr lang="ru-RU" altLang="ru-RU" sz="1800" dirty="0">
                          <a:solidFill>
                            <a:schemeClr val="bg1"/>
                          </a:solidFill>
                        </a:rPr>
                        <a:t>𝐻×𝑊,∼𝛾 </a:t>
                      </a:r>
                      <a:endParaRPr lang="ru-RU" dirty="0"/>
                    </a:p>
                  </a:txBody>
                  <a:tcPr/>
                </a:tc>
                <a:tc>
                  <a:txBody>
                    <a:bodyPr/>
                    <a:lstStyle/>
                    <a:p>
                      <a:r>
                        <a:rPr lang="en-US" dirty="0" err="1"/>
                        <a:t>DropOut</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br>
              <a:rPr lang="en-US" altLang="ru-RU" dirty="0">
                <a:solidFill>
                  <a:schemeClr val="bg1"/>
                </a:solidFill>
              </a:rPr>
            </a:br>
            <a:r>
              <a:rPr lang="ru-RU" altLang="ru-RU" dirty="0">
                <a:solidFill>
                  <a:schemeClr val="bg1"/>
                </a:solidFill>
              </a:rPr>
              <a:t>для небольших моделей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a:solidFill>
                  <a:schemeClr val="bg1"/>
                </a:solidFill>
              </a:rPr>
              <a:t>ResNet</a:t>
            </a:r>
            <a:r>
              <a:rPr lang="en-US" sz="4800" b="1" dirty="0">
                <a:solidFill>
                  <a:schemeClr val="bg1"/>
                </a:solidFill>
              </a:rPr>
              <a:t> Strike back, </a:t>
            </a:r>
            <a:r>
              <a:rPr lang="en-US" sz="4800" b="1" dirty="0" err="1">
                <a:solidFill>
                  <a:schemeClr val="bg1"/>
                </a:solidFill>
              </a:rPr>
              <a:t>RegNet</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2050" name="Picture 2" descr="ResNet strikes back: An improved training procedure in timm - 水縸半城湮- 博客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78" y="1038225"/>
            <a:ext cx="8922647" cy="3371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gNetY blocks [18].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497" y="4086225"/>
            <a:ext cx="3520642" cy="2733675"/>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rotWithShape="1">
          <a:blip r:embed="rId4"/>
          <a:srcRect r="77389"/>
          <a:stretch/>
        </p:blipFill>
        <p:spPr>
          <a:xfrm>
            <a:off x="318861" y="4410075"/>
            <a:ext cx="1605428" cy="2434529"/>
          </a:xfrm>
          <a:prstGeom prst="rect">
            <a:avLst/>
          </a:prstGeom>
          <a:solidFill>
            <a:schemeClr val="bg1">
              <a:lumMod val="95000"/>
            </a:schemeClr>
          </a:solidFill>
        </p:spPr>
      </p:pic>
    </p:spTree>
    <p:extLst>
      <p:ext uri="{BB962C8B-B14F-4D97-AF65-F5344CB8AC3E}">
        <p14:creationId xmlns:p14="http://schemas.microsoft.com/office/powerpoint/2010/main" val="1556581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a:solidFill>
                  <a:schemeClr val="bg1"/>
                </a:solidFill>
              </a:rPr>
              <a:t>ConvNeXt</a:t>
            </a:r>
            <a:r>
              <a:rPr lang="en-US" sz="4800" b="1" dirty="0">
                <a:solidFill>
                  <a:schemeClr val="bg1"/>
                </a:solidFill>
              </a:rPr>
              <a:t> 2020 - 2022</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3074" name="Picture 2" descr="ConvNeXt 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1076324"/>
            <a:ext cx="6858000"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5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4098" name="Picture 2" descr="Review — RepVGG: Making VGG-style ConvNets Great Again | by Sik-Ho Tsan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8" y="804047"/>
            <a:ext cx="5950934" cy="562215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222206" y="2375149"/>
            <a:ext cx="6096000" cy="1754326"/>
          </a:xfrm>
          <a:prstGeom prst="rect">
            <a:avLst/>
          </a:prstGeom>
        </p:spPr>
        <p:txBody>
          <a:bodyPr>
            <a:spAutoFit/>
          </a:bodyPr>
          <a:lstStyle/>
          <a:p>
            <a:r>
              <a:rPr lang="en-US" b="1" dirty="0">
                <a:solidFill>
                  <a:schemeClr val="bg1"/>
                </a:solidFill>
              </a:rPr>
              <a:t>(a) </a:t>
            </a:r>
            <a:r>
              <a:rPr lang="en-US" b="1" u="sng" dirty="0" err="1">
                <a:solidFill>
                  <a:schemeClr val="bg1"/>
                </a:solidFill>
              </a:rPr>
              <a:t>ResNet</a:t>
            </a:r>
            <a:r>
              <a:rPr lang="en-US" b="1" dirty="0">
                <a:solidFill>
                  <a:schemeClr val="bg1"/>
                </a:solidFill>
              </a:rPr>
              <a:t>:</a:t>
            </a:r>
            <a:r>
              <a:rPr lang="en-US" dirty="0">
                <a:solidFill>
                  <a:schemeClr val="bg1"/>
                </a:solidFill>
              </a:rPr>
              <a:t> It got multi-path topology during both training and inference, which make it </a:t>
            </a:r>
            <a:r>
              <a:rPr lang="en-US" b="1" dirty="0">
                <a:solidFill>
                  <a:schemeClr val="bg1"/>
                </a:solidFill>
              </a:rPr>
              <a:t>slow </a:t>
            </a:r>
            <a:r>
              <a:rPr lang="en-US" dirty="0">
                <a:solidFill>
                  <a:schemeClr val="bg1"/>
                </a:solidFill>
              </a:rPr>
              <a:t>and </a:t>
            </a:r>
            <a:r>
              <a:rPr lang="en-US" b="1" dirty="0">
                <a:solidFill>
                  <a:schemeClr val="bg1"/>
                </a:solidFill>
              </a:rPr>
              <a:t>memory-inefficient</a:t>
            </a:r>
            <a:r>
              <a:rPr lang="en-US" dirty="0">
                <a:solidFill>
                  <a:schemeClr val="bg1"/>
                </a:solidFill>
              </a:rPr>
              <a:t>.</a:t>
            </a:r>
          </a:p>
          <a:p>
            <a:r>
              <a:rPr lang="en-US" b="1" dirty="0">
                <a:solidFill>
                  <a:schemeClr val="bg1"/>
                </a:solidFill>
              </a:rPr>
              <a:t>(b) </a:t>
            </a:r>
            <a:r>
              <a:rPr lang="en-US" b="1" dirty="0" err="1">
                <a:solidFill>
                  <a:schemeClr val="bg1"/>
                </a:solidFill>
              </a:rPr>
              <a:t>RepVGG</a:t>
            </a:r>
            <a:r>
              <a:rPr lang="en-US" b="1" dirty="0">
                <a:solidFill>
                  <a:schemeClr val="bg1"/>
                </a:solidFill>
              </a:rPr>
              <a:t> Training</a:t>
            </a:r>
            <a:r>
              <a:rPr lang="en-US" dirty="0">
                <a:solidFill>
                  <a:schemeClr val="bg1"/>
                </a:solidFill>
              </a:rPr>
              <a:t>: It got multi-path topology only during training.</a:t>
            </a:r>
          </a:p>
          <a:p>
            <a:r>
              <a:rPr lang="en-US" b="1" dirty="0">
                <a:solidFill>
                  <a:schemeClr val="bg1"/>
                </a:solidFill>
              </a:rPr>
              <a:t>(c) </a:t>
            </a:r>
            <a:r>
              <a:rPr lang="en-US" b="1" dirty="0" err="1">
                <a:solidFill>
                  <a:schemeClr val="bg1"/>
                </a:solidFill>
              </a:rPr>
              <a:t>RepVGG</a:t>
            </a:r>
            <a:r>
              <a:rPr lang="en-US" b="1" dirty="0">
                <a:solidFill>
                  <a:schemeClr val="bg1"/>
                </a:solidFill>
              </a:rPr>
              <a:t> Inference</a:t>
            </a:r>
            <a:r>
              <a:rPr lang="en-US" dirty="0">
                <a:solidFill>
                  <a:schemeClr val="bg1"/>
                </a:solidFill>
              </a:rPr>
              <a:t>: It got single-path topology only during inference, which can have </a:t>
            </a:r>
            <a:r>
              <a:rPr lang="en-US" b="1" dirty="0">
                <a:solidFill>
                  <a:schemeClr val="bg1"/>
                </a:solidFill>
              </a:rPr>
              <a:t>fast inference time</a:t>
            </a:r>
            <a:r>
              <a:rPr lang="en-US" dirty="0">
                <a:solidFill>
                  <a:schemeClr val="bg1"/>
                </a:solidFill>
              </a:rPr>
              <a:t>.</a:t>
            </a: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
        <p:nvSpPr>
          <p:cNvPr id="6" name="Прямоугольник 5"/>
          <p:cNvSpPr/>
          <p:nvPr/>
        </p:nvSpPr>
        <p:spPr>
          <a:xfrm>
            <a:off x="6119812" y="6249084"/>
            <a:ext cx="6096000" cy="646331"/>
          </a:xfrm>
          <a:prstGeom prst="rect">
            <a:avLst/>
          </a:prstGeom>
        </p:spPr>
        <p:txBody>
          <a:bodyPr>
            <a:spAutoFit/>
          </a:bodyPr>
          <a:lstStyle/>
          <a:p>
            <a:r>
              <a:rPr lang="ru-RU" dirty="0">
                <a:solidFill>
                  <a:schemeClr val="bg1"/>
                </a:solidFill>
              </a:rPr>
              <a:t>https://sh-tsang.medium.com/reviw-repvgg-making-vgg-style-convnets-great-again-9289c5167e5c</a:t>
            </a:r>
          </a:p>
        </p:txBody>
      </p:sp>
    </p:spTree>
    <p:extLst>
      <p:ext uri="{BB962C8B-B14F-4D97-AF65-F5344CB8AC3E}">
        <p14:creationId xmlns:p14="http://schemas.microsoft.com/office/powerpoint/2010/main" val="1303491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6184900" cy="5619750"/>
          </a:xfrm>
        </p:spPr>
        <p:txBody>
          <a:bodyPr>
            <a:normAutofit/>
          </a:bodyPr>
          <a:lstStyle/>
          <a:p>
            <a:pPr marL="0" indent="0">
              <a:buNone/>
            </a:pPr>
            <a:r>
              <a:rPr lang="ru-RU" sz="2000" dirty="0">
                <a:solidFill>
                  <a:schemeClr val="bg1"/>
                </a:solidFill>
              </a:rPr>
              <a:t>Цель – проверив как каждый блок и его элемент влияет на время вычислений выберем оптимальную архитектуру</a:t>
            </a:r>
            <a:endParaRPr lang="en-US" sz="2000" dirty="0">
              <a:solidFill>
                <a:schemeClr val="bg1"/>
              </a:solidFill>
            </a:endParaRPr>
          </a:p>
          <a:p>
            <a:r>
              <a:rPr lang="en-US" sz="2000" dirty="0">
                <a:solidFill>
                  <a:schemeClr val="bg1"/>
                </a:solidFill>
              </a:rPr>
              <a:t>Many models with </a:t>
            </a:r>
            <a:r>
              <a:rPr lang="en-US" sz="2000" b="1" dirty="0">
                <a:solidFill>
                  <a:schemeClr val="bg1"/>
                </a:solidFill>
              </a:rPr>
              <a:t>higher parameter count can have lower latency.</a:t>
            </a:r>
            <a:endParaRPr lang="en-US" sz="2000" dirty="0">
              <a:solidFill>
                <a:schemeClr val="bg1"/>
              </a:solidFill>
            </a:endParaRPr>
          </a:p>
          <a:p>
            <a:r>
              <a:rPr lang="en-US" sz="2000" dirty="0">
                <a:solidFill>
                  <a:schemeClr val="bg1"/>
                </a:solidFill>
              </a:rPr>
              <a:t>The </a:t>
            </a:r>
            <a:r>
              <a:rPr lang="en-US" sz="2000" b="1" dirty="0">
                <a:solidFill>
                  <a:schemeClr val="bg1"/>
                </a:solidFill>
              </a:rPr>
              <a:t>convolutional models </a:t>
            </a:r>
            <a:r>
              <a:rPr lang="en-US" sz="2000" dirty="0">
                <a:solidFill>
                  <a:schemeClr val="bg1"/>
                </a:solidFill>
              </a:rPr>
              <a:t>such as </a:t>
            </a:r>
            <a:r>
              <a:rPr lang="en-US" sz="2000" u="sng" dirty="0" err="1">
                <a:solidFill>
                  <a:schemeClr val="bg1"/>
                </a:solidFill>
                <a:hlinkClick r:id="rId2"/>
              </a:rPr>
              <a:t>MobileNet</a:t>
            </a:r>
            <a:r>
              <a:rPr lang="en-US" sz="2000" dirty="0" err="1">
                <a:solidFill>
                  <a:schemeClr val="bg1"/>
                </a:solidFill>
              </a:rPr>
              <a:t>s</a:t>
            </a:r>
            <a:r>
              <a:rPr lang="en-US" sz="2000" dirty="0">
                <a:solidFill>
                  <a:schemeClr val="bg1"/>
                </a:solidFill>
              </a:rPr>
              <a:t> have </a:t>
            </a:r>
            <a:r>
              <a:rPr lang="en-US" sz="2000" b="1" dirty="0">
                <a:solidFill>
                  <a:schemeClr val="bg1"/>
                </a:solidFill>
              </a:rPr>
              <a:t>lower latency</a:t>
            </a:r>
            <a:r>
              <a:rPr lang="en-US" sz="2000" dirty="0">
                <a:solidFill>
                  <a:schemeClr val="bg1"/>
                </a:solidFill>
              </a:rPr>
              <a:t> for similar FLOPs and parameter count </a:t>
            </a:r>
            <a:r>
              <a:rPr lang="en-US" sz="2000" b="1" dirty="0">
                <a:solidFill>
                  <a:schemeClr val="bg1"/>
                </a:solidFill>
              </a:rPr>
              <a:t>than their </a:t>
            </a:r>
            <a:r>
              <a:rPr lang="en-US" sz="2000" b="1" u="sng" dirty="0">
                <a:solidFill>
                  <a:schemeClr val="bg1"/>
                </a:solidFill>
                <a:hlinkClick r:id="rId3"/>
              </a:rPr>
              <a:t>Transformer</a:t>
            </a:r>
            <a:r>
              <a:rPr lang="en-US" sz="2000" b="1" dirty="0">
                <a:solidFill>
                  <a:schemeClr val="bg1"/>
                </a:solidFill>
              </a:rPr>
              <a:t> counterparts.</a:t>
            </a:r>
            <a:endParaRPr lang="en-US" sz="2000" dirty="0">
              <a:solidFill>
                <a:schemeClr val="bg1"/>
              </a:solidFill>
            </a:endParaRPr>
          </a:p>
          <a:p>
            <a:r>
              <a:rPr lang="en-US" sz="2000" i="1" dirty="0">
                <a:solidFill>
                  <a:schemeClr val="bg1"/>
                </a:solidFill>
              </a:rPr>
              <a:t>By measuring the Spearman rank correlation, </a:t>
            </a:r>
            <a:r>
              <a:rPr lang="en-US" sz="2000" b="1" i="1" dirty="0">
                <a:solidFill>
                  <a:schemeClr val="bg1"/>
                </a:solidFill>
              </a:rPr>
              <a:t>latency is moderately correlated with FLOPs and weakly correlated with parameter counts</a:t>
            </a:r>
            <a:r>
              <a:rPr lang="en-US" sz="2000" i="1" dirty="0">
                <a:solidFill>
                  <a:schemeClr val="bg1"/>
                </a:solidFill>
              </a:rPr>
              <a:t> for efficient architectures on a mobile device. This correlation is even lower on a desktop CPU.</a:t>
            </a:r>
          </a:p>
          <a:p>
            <a:r>
              <a:rPr lang="en-US" sz="2400" b="1" i="1" dirty="0">
                <a:solidFill>
                  <a:schemeClr val="bg1"/>
                </a:solidFill>
              </a:rPr>
              <a:t>Only </a:t>
            </a:r>
            <a:r>
              <a:rPr lang="en-US" sz="2400" b="1" i="1" u="sng" dirty="0" err="1">
                <a:solidFill>
                  <a:schemeClr val="bg1"/>
                </a:solidFill>
                <a:hlinkClick r:id="rId4"/>
              </a:rPr>
              <a:t>ReLU</a:t>
            </a:r>
            <a:r>
              <a:rPr lang="en-US" sz="2400" b="1" i="1" dirty="0">
                <a:solidFill>
                  <a:schemeClr val="bg1"/>
                </a:solidFill>
              </a:rPr>
              <a:t> </a:t>
            </a:r>
            <a:r>
              <a:rPr lang="en-US" sz="2400" i="1" dirty="0">
                <a:solidFill>
                  <a:schemeClr val="bg1"/>
                </a:solidFill>
              </a:rPr>
              <a:t>activations are used in </a:t>
            </a:r>
            <a:r>
              <a:rPr lang="en-US" sz="2400" i="1" dirty="0" err="1">
                <a:solidFill>
                  <a:schemeClr val="bg1"/>
                </a:solidFill>
              </a:rPr>
              <a:t>MobileOne</a:t>
            </a:r>
            <a:r>
              <a:rPr lang="en-US" sz="2400" i="1" dirty="0">
                <a:solidFill>
                  <a:schemeClr val="bg1"/>
                </a:solidFill>
              </a:rPr>
              <a:t>.</a:t>
            </a:r>
            <a:endParaRPr lang="ru-RU" sz="2000" dirty="0">
              <a:solidFill>
                <a:schemeClr val="bg1"/>
              </a:solidFill>
            </a:endParaRPr>
          </a:p>
        </p:txBody>
      </p:sp>
      <p:pic>
        <p:nvPicPr>
          <p:cNvPr id="4100" name="Picture 4" descr="https://miro.medium.com/v2/resize:fit:367/1*Kb63KU-MsNGzk9EzmvhKP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831" y="0"/>
            <a:ext cx="4829175" cy="518445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183312" y="5169149"/>
            <a:ext cx="6096000" cy="1477328"/>
          </a:xfrm>
          <a:prstGeom prst="rect">
            <a:avLst/>
          </a:prstGeom>
        </p:spPr>
        <p:txBody>
          <a:bodyPr>
            <a:spAutoFit/>
          </a:bodyPr>
          <a:lstStyle/>
          <a:p>
            <a:pPr algn="ctr"/>
            <a:r>
              <a:rPr lang="en-US" b="1" dirty="0" err="1">
                <a:solidFill>
                  <a:schemeClr val="bg1"/>
                </a:solidFill>
                <a:latin typeface="sohne"/>
              </a:rPr>
              <a:t>MobileOne</a:t>
            </a:r>
            <a:r>
              <a:rPr lang="en-US" b="1" dirty="0">
                <a:solidFill>
                  <a:schemeClr val="bg1"/>
                </a:solidFill>
                <a:latin typeface="sohne"/>
              </a:rPr>
              <a:t> block has two different structures at train time and test time. Left: Train time </a:t>
            </a:r>
            <a:r>
              <a:rPr lang="en-US" b="1" dirty="0" err="1">
                <a:solidFill>
                  <a:schemeClr val="bg1"/>
                </a:solidFill>
                <a:latin typeface="sohne"/>
              </a:rPr>
              <a:t>MobileOne</a:t>
            </a:r>
            <a:r>
              <a:rPr lang="en-US" b="1" dirty="0">
                <a:solidFill>
                  <a:schemeClr val="bg1"/>
                </a:solidFill>
                <a:latin typeface="sohne"/>
              </a:rPr>
              <a:t> block with </a:t>
            </a:r>
            <a:r>
              <a:rPr lang="en-US" b="1" dirty="0" err="1">
                <a:solidFill>
                  <a:schemeClr val="bg1"/>
                </a:solidFill>
                <a:latin typeface="sohne"/>
              </a:rPr>
              <a:t>reparameterizable</a:t>
            </a:r>
            <a:r>
              <a:rPr lang="en-US" b="1" dirty="0">
                <a:solidFill>
                  <a:schemeClr val="bg1"/>
                </a:solidFill>
                <a:latin typeface="sohne"/>
              </a:rPr>
              <a:t> branches. Right: </a:t>
            </a:r>
            <a:r>
              <a:rPr lang="en-US" b="1" dirty="0" err="1">
                <a:solidFill>
                  <a:schemeClr val="bg1"/>
                </a:solidFill>
                <a:latin typeface="sohne"/>
              </a:rPr>
              <a:t>MobileOne</a:t>
            </a:r>
            <a:r>
              <a:rPr lang="en-US" b="1" dirty="0">
                <a:solidFill>
                  <a:schemeClr val="bg1"/>
                </a:solidFill>
                <a:latin typeface="sohne"/>
              </a:rPr>
              <a:t> block at inference where the branches are </a:t>
            </a:r>
            <a:r>
              <a:rPr lang="en-US" b="1" dirty="0" err="1">
                <a:solidFill>
                  <a:schemeClr val="bg1"/>
                </a:solidFill>
                <a:latin typeface="sohne"/>
              </a:rPr>
              <a:t>reparameterized</a:t>
            </a:r>
            <a:r>
              <a:rPr lang="en-US" b="1" dirty="0">
                <a:solidFill>
                  <a:schemeClr val="bg1"/>
                </a:solidFill>
                <a:latin typeface="sohne"/>
              </a:rPr>
              <a:t>.</a:t>
            </a:r>
            <a:endParaRPr lang="ru-RU" dirty="0">
              <a:solidFill>
                <a:schemeClr val="bg1"/>
              </a:solidFill>
            </a:endParaRP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Tree>
    <p:extLst>
      <p:ext uri="{BB962C8B-B14F-4D97-AF65-F5344CB8AC3E}">
        <p14:creationId xmlns:p14="http://schemas.microsoft.com/office/powerpoint/2010/main" val="1403050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1AA1C87-3B59-9389-84F2-932EAEAD78C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4094F9-F1C5-C097-A024-5D79C935F138}"/>
              </a:ext>
            </a:extLst>
          </p:cNvPr>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7" name="Объект 6">
            <a:extLst>
              <a:ext uri="{FF2B5EF4-FFF2-40B4-BE49-F238E27FC236}">
                <a16:creationId xmlns:a16="http://schemas.microsoft.com/office/drawing/2014/main" id="{392BA18D-E8FD-C505-E275-2B16E56F1D4F}"/>
              </a:ext>
            </a:extLst>
          </p:cNvPr>
          <p:cNvSpPr>
            <a:spLocks noGrp="1"/>
          </p:cNvSpPr>
          <p:nvPr>
            <p:ph idx="1"/>
          </p:nvPr>
        </p:nvSpPr>
        <p:spPr/>
        <p:txBody>
          <a:bodyPr>
            <a:normAutofit fontScale="40000" lnSpcReduction="20000"/>
          </a:bodyPr>
          <a:lstStyle/>
          <a:p>
            <a:r>
              <a:rPr lang="en" dirty="0" err="1"/>
              <a:t>obileOne</a:t>
            </a:r>
            <a:r>
              <a:rPr lang="en" dirty="0"/>
              <a:t> </a:t>
            </a:r>
            <a:r>
              <a:rPr lang="ru-RU" dirty="0"/>
              <a:t>блок — основной блок в архитектуре модели </a:t>
            </a:r>
            <a:r>
              <a:rPr lang="en" dirty="0" err="1"/>
              <a:t>MobileOne</a:t>
            </a:r>
            <a:r>
              <a:rPr lang="en" dirty="0"/>
              <a:t>. </a:t>
            </a:r>
            <a:r>
              <a:rPr lang="ru-RU" dirty="0"/>
              <a:t>Он представляет собой </a:t>
            </a:r>
            <a:r>
              <a:rPr lang="en" dirty="0"/>
              <a:t>multi-branch </a:t>
            </a:r>
            <a:r>
              <a:rPr lang="ru-RU" dirty="0"/>
              <a:t>из:</a:t>
            </a:r>
          </a:p>
          <a:p>
            <a:r>
              <a:rPr lang="ru-RU" dirty="0"/>
              <a:t>трех веток, если </a:t>
            </a:r>
            <a:r>
              <a:rPr lang="en" dirty="0"/>
              <a:t>kernel size = 3</a:t>
            </a:r>
          </a:p>
          <a:p>
            <a:pPr lvl="1"/>
            <a:r>
              <a:rPr lang="en" dirty="0"/>
              <a:t>1×1 depth wise </a:t>
            </a:r>
            <a:r>
              <a:rPr lang="ru-RU" dirty="0"/>
              <a:t>свертка + слой </a:t>
            </a:r>
            <a:r>
              <a:rPr lang="en" dirty="0"/>
              <a:t>batch normalization;</a:t>
            </a:r>
          </a:p>
          <a:p>
            <a:pPr lvl="1"/>
            <a:r>
              <a:rPr lang="en" dirty="0"/>
              <a:t>3×3 depth wise </a:t>
            </a:r>
            <a:r>
              <a:rPr lang="ru-RU" dirty="0"/>
              <a:t>свертка + слой </a:t>
            </a:r>
            <a:r>
              <a:rPr lang="en" dirty="0"/>
              <a:t>batch normalization;</a:t>
            </a:r>
          </a:p>
          <a:p>
            <a:pPr lvl="1"/>
            <a:r>
              <a:rPr lang="ru-RU" dirty="0"/>
              <a:t>слой </a:t>
            </a:r>
            <a:r>
              <a:rPr lang="en" dirty="0"/>
              <a:t>batch normalization.</a:t>
            </a:r>
          </a:p>
          <a:p>
            <a:r>
              <a:rPr lang="ru-RU" dirty="0"/>
              <a:t>двух веток, если </a:t>
            </a:r>
            <a:r>
              <a:rPr lang="en" dirty="0"/>
              <a:t>kernel size = 1</a:t>
            </a:r>
          </a:p>
          <a:p>
            <a:pPr lvl="1"/>
            <a:r>
              <a:rPr lang="en" dirty="0"/>
              <a:t>1×1 depth wise </a:t>
            </a:r>
            <a:r>
              <a:rPr lang="ru-RU" dirty="0"/>
              <a:t>свертка + слой </a:t>
            </a:r>
            <a:r>
              <a:rPr lang="en" dirty="0"/>
              <a:t>batch normalization;</a:t>
            </a:r>
          </a:p>
          <a:p>
            <a:pPr lvl="1"/>
            <a:r>
              <a:rPr lang="ru-RU" dirty="0"/>
              <a:t>слой </a:t>
            </a:r>
            <a:r>
              <a:rPr lang="en" dirty="0"/>
              <a:t>batch normalization.</a:t>
            </a:r>
          </a:p>
          <a:p>
            <a:r>
              <a:rPr lang="ru-RU" dirty="0"/>
              <a:t>После конкатенации бранчей идет функция активации. В исходной модели </a:t>
            </a:r>
            <a:r>
              <a:rPr lang="en" dirty="0" err="1"/>
              <a:t>MobileOne</a:t>
            </a:r>
            <a:r>
              <a:rPr lang="en" dirty="0"/>
              <a:t> </a:t>
            </a:r>
            <a:r>
              <a:rPr lang="ru-RU" dirty="0"/>
              <a:t>это была </a:t>
            </a:r>
            <a:r>
              <a:rPr lang="en" dirty="0" err="1"/>
              <a:t>ReLU</a:t>
            </a:r>
            <a:r>
              <a:rPr lang="en" dirty="0"/>
              <a:t> (</a:t>
            </a:r>
            <a:r>
              <a:rPr lang="ru-RU" dirty="0"/>
              <a:t>авторы проводили целое исследование о зависимости </a:t>
            </a:r>
            <a:r>
              <a:rPr lang="en" dirty="0"/>
              <a:t>latency </a:t>
            </a:r>
            <a:r>
              <a:rPr lang="ru-RU" dirty="0"/>
              <a:t>от функции активации, где и победила </a:t>
            </a:r>
            <a:r>
              <a:rPr lang="en" dirty="0" err="1"/>
              <a:t>ReLU</a:t>
            </a:r>
            <a:r>
              <a:rPr lang="en" dirty="0"/>
              <a:t>).</a:t>
            </a:r>
          </a:p>
          <a:p>
            <a:r>
              <a:rPr lang="ru-RU" dirty="0"/>
              <a:t>Главной особенностью блока является возможность его </a:t>
            </a:r>
            <a:r>
              <a:rPr lang="ru-RU" dirty="0" err="1"/>
              <a:t>репараметризации</a:t>
            </a:r>
            <a:r>
              <a:rPr lang="ru-RU" dirty="0"/>
              <a:t> — преобразования весов бранчей в веса одной свертки путем простой арифметики. Подробнее про это можно прочитать в </a:t>
            </a:r>
            <a:r>
              <a:rPr lang="ru-RU" dirty="0">
                <a:hlinkClick r:id="rId2"/>
              </a:rPr>
              <a:t>разборе</a:t>
            </a:r>
            <a:r>
              <a:rPr lang="ru-RU" dirty="0"/>
              <a:t> </a:t>
            </a:r>
            <a:r>
              <a:rPr lang="en" dirty="0" err="1"/>
              <a:t>MobileOne</a:t>
            </a:r>
            <a:r>
              <a:rPr lang="en" dirty="0"/>
              <a:t>. </a:t>
            </a:r>
            <a:r>
              <a:rPr lang="ru-RU" dirty="0"/>
              <a:t>После </a:t>
            </a:r>
            <a:r>
              <a:rPr lang="ru-RU" dirty="0" err="1"/>
              <a:t>репараметризации</a:t>
            </a:r>
            <a:r>
              <a:rPr lang="ru-RU" dirty="0"/>
              <a:t> имеем:</a:t>
            </a:r>
          </a:p>
          <a:p>
            <a:r>
              <a:rPr lang="en" dirty="0"/>
              <a:t>multi-branch </a:t>
            </a:r>
            <a:r>
              <a:rPr lang="ru-RU" dirty="0"/>
              <a:t>из трех веток переходит в 3×3 свертку + </a:t>
            </a:r>
            <a:r>
              <a:rPr lang="en" dirty="0"/>
              <a:t>batch norm;</a:t>
            </a:r>
          </a:p>
          <a:p>
            <a:r>
              <a:rPr lang="en" dirty="0"/>
              <a:t>multi-branch </a:t>
            </a:r>
            <a:r>
              <a:rPr lang="ru-RU" dirty="0"/>
              <a:t>из двух веток переходит в 1×1 свертку + </a:t>
            </a:r>
            <a:r>
              <a:rPr lang="en" dirty="0"/>
              <a:t>batch norm.</a:t>
            </a:r>
          </a:p>
          <a:p>
            <a:r>
              <a:rPr lang="ru-RU" dirty="0"/>
              <a:t>После </a:t>
            </a:r>
            <a:r>
              <a:rPr lang="ru-RU" dirty="0" err="1"/>
              <a:t>репараметризации</a:t>
            </a:r>
            <a:r>
              <a:rPr lang="ru-RU" dirty="0"/>
              <a:t> каждого блока функция активации сохраняется.</a:t>
            </a:r>
          </a:p>
          <a:p>
            <a:r>
              <a:rPr lang="ru-RU" dirty="0"/>
              <a:t>В конце напоминания отметим ключевые идеи блока </a:t>
            </a:r>
            <a:r>
              <a:rPr lang="en" dirty="0" err="1"/>
              <a:t>MobileOne</a:t>
            </a:r>
            <a:r>
              <a:rPr lang="en" dirty="0"/>
              <a:t>, </a:t>
            </a:r>
            <a:r>
              <a:rPr lang="ru-RU" dirty="0"/>
              <a:t>которые затем будут использоваться в </a:t>
            </a:r>
            <a:r>
              <a:rPr lang="en" dirty="0" err="1"/>
              <a:t>FastViT</a:t>
            </a:r>
            <a:r>
              <a:rPr lang="en" dirty="0"/>
              <a:t>:</a:t>
            </a:r>
          </a:p>
          <a:p>
            <a:r>
              <a:rPr lang="en" dirty="0"/>
              <a:t>multi-branch </a:t>
            </a:r>
            <a:r>
              <a:rPr lang="ru-RU" dirty="0"/>
              <a:t>структура дает прирост в качестве;</a:t>
            </a:r>
          </a:p>
          <a:p>
            <a:r>
              <a:rPr lang="en" dirty="0" err="1"/>
              <a:t>depthwise</a:t>
            </a:r>
            <a:r>
              <a:rPr lang="en" dirty="0"/>
              <a:t> </a:t>
            </a:r>
            <a:r>
              <a:rPr lang="ru-RU" dirty="0"/>
              <a:t>свертки в связке с </a:t>
            </a:r>
            <a:r>
              <a:rPr lang="en" dirty="0"/>
              <a:t>pointwise, </a:t>
            </a:r>
            <a:r>
              <a:rPr lang="ru-RU" dirty="0"/>
              <a:t>так как они позволяют экономить в вычислениях и рассматривать пространственную информацию отдельно от информации в каналах;</a:t>
            </a:r>
          </a:p>
          <a:p>
            <a:r>
              <a:rPr lang="ru-RU" dirty="0" err="1"/>
              <a:t>репараметризация</a:t>
            </a:r>
            <a:r>
              <a:rPr lang="ru-RU" dirty="0"/>
              <a:t> </a:t>
            </a:r>
            <a:r>
              <a:rPr lang="en" dirty="0"/>
              <a:t>multi-branch </a:t>
            </a:r>
            <a:r>
              <a:rPr lang="ru-RU" dirty="0"/>
              <a:t>структуры позволяет сохранить прирост в качестве, не увеличивая </a:t>
            </a:r>
            <a:r>
              <a:rPr lang="en" dirty="0"/>
              <a:t>latency </a:t>
            </a:r>
            <a:r>
              <a:rPr lang="ru-RU" dirty="0"/>
              <a:t>во время </a:t>
            </a:r>
            <a:r>
              <a:rPr lang="ru-RU" dirty="0" err="1"/>
              <a:t>инференса</a:t>
            </a:r>
            <a:r>
              <a:rPr lang="ru-RU" dirty="0"/>
              <a:t>.</a:t>
            </a:r>
          </a:p>
          <a:p>
            <a:endParaRPr lang="ru-RU" dirty="0"/>
          </a:p>
        </p:txBody>
      </p:sp>
      <p:sp>
        <p:nvSpPr>
          <p:cNvPr id="9" name="TextBox 8">
            <a:extLst>
              <a:ext uri="{FF2B5EF4-FFF2-40B4-BE49-F238E27FC236}">
                <a16:creationId xmlns:a16="http://schemas.microsoft.com/office/drawing/2014/main" id="{4264ACD8-E246-46F3-3144-888C304E4E5D}"/>
              </a:ext>
            </a:extLst>
          </p:cNvPr>
          <p:cNvSpPr txBox="1"/>
          <p:nvPr/>
        </p:nvSpPr>
        <p:spPr>
          <a:xfrm>
            <a:off x="3049732" y="3187184"/>
            <a:ext cx="6099462" cy="369332"/>
          </a:xfrm>
          <a:prstGeom prst="rect">
            <a:avLst/>
          </a:prstGeom>
          <a:noFill/>
        </p:spPr>
        <p:txBody>
          <a:bodyPr wrap="square">
            <a:spAutoFit/>
          </a:bodyPr>
          <a:lstStyle/>
          <a:p>
            <a:r>
              <a:rPr lang="ru-RU"/>
              <a:t>https</a:t>
            </a:r>
            <a:r>
              <a:rPr lang="ru-RU" dirty="0"/>
              <a:t>://</a:t>
            </a:r>
            <a:r>
              <a:rPr lang="ru-RU" dirty="0" err="1"/>
              <a:t>blog.deepschool.ru</a:t>
            </a:r>
            <a:r>
              <a:rPr lang="ru-RU" dirty="0"/>
              <a:t>/</a:t>
            </a:r>
            <a:r>
              <a:rPr lang="ru-RU" dirty="0" err="1"/>
              <a:t>cv</a:t>
            </a:r>
            <a:r>
              <a:rPr lang="ru-RU" dirty="0"/>
              <a:t>/</a:t>
            </a:r>
            <a:r>
              <a:rPr lang="ru-RU" dirty="0" err="1"/>
              <a:t>fastvit-apple</a:t>
            </a:r>
            <a:r>
              <a:rPr lang="ru-RU" dirty="0"/>
              <a:t>/</a:t>
            </a:r>
          </a:p>
        </p:txBody>
      </p:sp>
    </p:spTree>
    <p:extLst>
      <p:ext uri="{BB962C8B-B14F-4D97-AF65-F5344CB8AC3E}">
        <p14:creationId xmlns:p14="http://schemas.microsoft.com/office/powerpoint/2010/main" val="476842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1DC7266-C39C-B862-7016-7FD04D3D059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D5DF8B-5FF5-BB29-D80B-AC4CEF02CF9A}"/>
              </a:ext>
            </a:extLst>
          </p:cNvPr>
          <p:cNvSpPr>
            <a:spLocks noGrp="1"/>
          </p:cNvSpPr>
          <p:nvPr>
            <p:ph type="title"/>
          </p:nvPr>
        </p:nvSpPr>
        <p:spPr>
          <a:xfrm>
            <a:off x="596900" y="182563"/>
            <a:ext cx="10515600" cy="587375"/>
          </a:xfrm>
        </p:spPr>
        <p:txBody>
          <a:bodyPr>
            <a:noAutofit/>
          </a:bodyPr>
          <a:lstStyle/>
          <a:p>
            <a:r>
              <a:rPr lang="en-US" sz="4800" b="1" dirty="0" err="1">
                <a:solidFill>
                  <a:schemeClr val="bg1"/>
                </a:solidFill>
              </a:rPr>
              <a:t>RepVGG</a:t>
            </a:r>
            <a:r>
              <a:rPr lang="en-US" sz="4800" b="1" dirty="0">
                <a:solidFill>
                  <a:schemeClr val="bg1"/>
                </a:solidFill>
              </a:rPr>
              <a:t>, </a:t>
            </a:r>
            <a:r>
              <a:rPr lang="en-US" sz="4800" b="1" dirty="0" err="1">
                <a:solidFill>
                  <a:schemeClr val="bg1"/>
                </a:solidFill>
              </a:rPr>
              <a:t>MobileOne</a:t>
            </a:r>
            <a:endParaRPr lang="ru-RU" sz="4800" b="1" dirty="0">
              <a:solidFill>
                <a:schemeClr val="bg1"/>
              </a:solidFill>
            </a:endParaRPr>
          </a:p>
        </p:txBody>
      </p:sp>
      <p:sp>
        <p:nvSpPr>
          <p:cNvPr id="7" name="Объект 6">
            <a:extLst>
              <a:ext uri="{FF2B5EF4-FFF2-40B4-BE49-F238E27FC236}">
                <a16:creationId xmlns:a16="http://schemas.microsoft.com/office/drawing/2014/main" id="{BE82479A-DC2B-8E26-EFE6-78F50B3007B4}"/>
              </a:ext>
            </a:extLst>
          </p:cNvPr>
          <p:cNvSpPr>
            <a:spLocks noGrp="1"/>
          </p:cNvSpPr>
          <p:nvPr>
            <p:ph idx="1"/>
          </p:nvPr>
        </p:nvSpPr>
        <p:spPr/>
        <p:txBody>
          <a:bodyPr>
            <a:normAutofit fontScale="55000" lnSpcReduction="20000"/>
          </a:bodyPr>
          <a:lstStyle/>
          <a:p>
            <a:r>
              <a:rPr lang="ru-RU" dirty="0"/>
              <a:t>Кроме качества работы модели для многих реальных задач есть еще два ограничения:</a:t>
            </a:r>
          </a:p>
          <a:p>
            <a:r>
              <a:rPr lang="ru-RU" dirty="0"/>
              <a:t>Размер модели должен быть небольшим, чтобы ее можно было использовать на мобильных устройствах и несильно мощных </a:t>
            </a:r>
            <a:r>
              <a:rPr lang="en" dirty="0"/>
              <a:t>CPU-</a:t>
            </a:r>
            <a:r>
              <a:rPr lang="ru-RU" dirty="0"/>
              <a:t>ядрах.</a:t>
            </a:r>
          </a:p>
          <a:p>
            <a:r>
              <a:rPr lang="ru-RU" dirty="0"/>
              <a:t>Время работы тоже должно быть недлительным, чтобы конечный пользователь видел быстрый отклик сервиса или приложения, куда встроена модель.</a:t>
            </a:r>
          </a:p>
          <a:p>
            <a:r>
              <a:rPr lang="ru-RU" dirty="0"/>
              <a:t>В случае мобильных или </a:t>
            </a:r>
            <a:r>
              <a:rPr lang="en" dirty="0"/>
              <a:t>real-time </a:t>
            </a:r>
            <a:r>
              <a:rPr lang="ru-RU" dirty="0"/>
              <a:t>сценариев работы эти ограничения выходят на передний план.</a:t>
            </a:r>
          </a:p>
          <a:p>
            <a:r>
              <a:rPr lang="ru-RU" dirty="0"/>
              <a:t>Теперь давайте поговорим о том, что влияет на </a:t>
            </a:r>
            <a:r>
              <a:rPr lang="en" b="1" dirty="0"/>
              <a:t>latency</a:t>
            </a:r>
            <a:r>
              <a:rPr lang="en" dirty="0"/>
              <a:t> (</a:t>
            </a:r>
            <a:r>
              <a:rPr lang="ru-RU" dirty="0"/>
              <a:t>время работы) модели.</a:t>
            </a:r>
          </a:p>
          <a:p>
            <a:r>
              <a:rPr lang="ru-RU" dirty="0"/>
              <a:t>Прогресс развития архитектур для мобильных устройств проходил с постоянным уменьшением </a:t>
            </a:r>
            <a:r>
              <a:rPr lang="en" b="1" dirty="0"/>
              <a:t>FLOPs</a:t>
            </a:r>
            <a:r>
              <a:rPr lang="en" dirty="0"/>
              <a:t> (</a:t>
            </a:r>
            <a:r>
              <a:rPr lang="ru-RU" dirty="0"/>
              <a:t>единица измерения вычислительной мощности процессоров в операциях с плавающей точкой) и </a:t>
            </a:r>
            <a:r>
              <a:rPr lang="en" b="1" dirty="0"/>
              <a:t>NMP</a:t>
            </a:r>
            <a:r>
              <a:rPr lang="en" dirty="0"/>
              <a:t> (</a:t>
            </a:r>
            <a:r>
              <a:rPr lang="ru-RU" dirty="0"/>
              <a:t>количество параметров модели) при одновременном улучшении качества их работы.</a:t>
            </a:r>
          </a:p>
          <a:p>
            <a:r>
              <a:rPr lang="ru-RU" dirty="0"/>
              <a:t>Но </a:t>
            </a:r>
            <a:r>
              <a:rPr lang="ru-RU" dirty="0">
                <a:hlinkClick r:id="rId2"/>
              </a:rPr>
              <a:t>последние исследования</a:t>
            </a:r>
            <a:r>
              <a:rPr lang="ru-RU" dirty="0"/>
              <a:t> показали: </a:t>
            </a:r>
            <a:r>
              <a:rPr lang="en" dirty="0"/>
              <a:t>FLOPs </a:t>
            </a:r>
            <a:r>
              <a:rPr lang="ru-RU" dirty="0"/>
              <a:t>и </a:t>
            </a:r>
            <a:r>
              <a:rPr lang="en" dirty="0"/>
              <a:t>NMP </a:t>
            </a:r>
            <a:r>
              <a:rPr lang="ru-RU" dirty="0"/>
              <a:t>не так хорошо коррелируют со скоростью работы модели.</a:t>
            </a:r>
          </a:p>
          <a:p>
            <a:r>
              <a:rPr lang="en" dirty="0"/>
              <a:t>FLOPs </a:t>
            </a:r>
            <a:r>
              <a:rPr lang="ru-RU" dirty="0"/>
              <a:t>не учитывает </a:t>
            </a:r>
            <a:r>
              <a:rPr lang="en" b="1" dirty="0"/>
              <a:t>MAC</a:t>
            </a:r>
            <a:r>
              <a:rPr lang="en" dirty="0"/>
              <a:t> (</a:t>
            </a:r>
            <a:r>
              <a:rPr lang="ru-RU" dirty="0"/>
              <a:t>временные затраты процессора на доступ к переменной в памяти) и </a:t>
            </a:r>
            <a:r>
              <a:rPr lang="en" b="1" dirty="0"/>
              <a:t>DOP</a:t>
            </a:r>
            <a:r>
              <a:rPr lang="en" dirty="0"/>
              <a:t> (</a:t>
            </a:r>
            <a:r>
              <a:rPr lang="ru-RU" dirty="0"/>
              <a:t>показатель, который отражает возможность распараллелить вычисления сети).</a:t>
            </a:r>
          </a:p>
          <a:p>
            <a:r>
              <a:rPr lang="ru-RU" dirty="0"/>
              <a:t>В качестве иллюстрации этого эффекта для </a:t>
            </a:r>
            <a:r>
              <a:rPr lang="en" dirty="0"/>
              <a:t>NMP </a:t>
            </a:r>
            <a:r>
              <a:rPr lang="ru-RU" dirty="0"/>
              <a:t>вспомним операцию </a:t>
            </a:r>
            <a:r>
              <a:rPr lang="en" b="1" dirty="0"/>
              <a:t>residual skip connection:</a:t>
            </a:r>
            <a:r>
              <a:rPr lang="en" dirty="0"/>
              <a:t> </a:t>
            </a:r>
            <a:r>
              <a:rPr lang="ru-RU" dirty="0"/>
              <a:t>она не содержит дополнительных параметров, но увеличивает </a:t>
            </a:r>
            <a:r>
              <a:rPr lang="en" dirty="0"/>
              <a:t>latency </a:t>
            </a:r>
            <a:r>
              <a:rPr lang="ru-RU" dirty="0"/>
              <a:t>модели, ведь нужно больше времени на доступ к тензорам в памяти.</a:t>
            </a:r>
          </a:p>
          <a:p>
            <a:br>
              <a:rPr lang="ru-RU" dirty="0"/>
            </a:br>
            <a:endParaRPr lang="ru-RU" dirty="0"/>
          </a:p>
        </p:txBody>
      </p:sp>
      <p:sp>
        <p:nvSpPr>
          <p:cNvPr id="9" name="TextBox 8">
            <a:extLst>
              <a:ext uri="{FF2B5EF4-FFF2-40B4-BE49-F238E27FC236}">
                <a16:creationId xmlns:a16="http://schemas.microsoft.com/office/drawing/2014/main" id="{0CEE6BD5-0A29-6DB0-32C6-151B8E018EC4}"/>
              </a:ext>
            </a:extLst>
          </p:cNvPr>
          <p:cNvSpPr txBox="1"/>
          <p:nvPr/>
        </p:nvSpPr>
        <p:spPr>
          <a:xfrm>
            <a:off x="3046269" y="5807631"/>
            <a:ext cx="6099462" cy="369332"/>
          </a:xfrm>
          <a:prstGeom prst="rect">
            <a:avLst/>
          </a:prstGeom>
          <a:noFill/>
        </p:spPr>
        <p:txBody>
          <a:bodyPr wrap="square">
            <a:spAutoFit/>
          </a:bodyPr>
          <a:lstStyle/>
          <a:p>
            <a:r>
              <a:rPr lang="ru-RU"/>
              <a:t>https</a:t>
            </a:r>
            <a:r>
              <a:rPr lang="ru-RU" dirty="0"/>
              <a:t>://</a:t>
            </a:r>
            <a:r>
              <a:rPr lang="ru-RU" dirty="0" err="1"/>
              <a:t>blog.deepschool.ru</a:t>
            </a:r>
            <a:r>
              <a:rPr lang="ru-RU" dirty="0"/>
              <a:t>/</a:t>
            </a:r>
            <a:r>
              <a:rPr lang="ru-RU" dirty="0" err="1"/>
              <a:t>cv</a:t>
            </a:r>
            <a:r>
              <a:rPr lang="ru-RU" dirty="0"/>
              <a:t>/</a:t>
            </a:r>
            <a:r>
              <a:rPr lang="ru-RU" dirty="0" err="1"/>
              <a:t>fastvit-apple</a:t>
            </a:r>
            <a:r>
              <a:rPr lang="ru-RU" dirty="0"/>
              <a:t>/</a:t>
            </a:r>
          </a:p>
        </p:txBody>
      </p:sp>
      <p:sp>
        <p:nvSpPr>
          <p:cNvPr id="4" name="TextBox 3">
            <a:extLst>
              <a:ext uri="{FF2B5EF4-FFF2-40B4-BE49-F238E27FC236}">
                <a16:creationId xmlns:a16="http://schemas.microsoft.com/office/drawing/2014/main" id="{433210A6-6657-FA99-39A0-85856CCA7B2F}"/>
              </a:ext>
            </a:extLst>
          </p:cNvPr>
          <p:cNvSpPr txBox="1"/>
          <p:nvPr/>
        </p:nvSpPr>
        <p:spPr>
          <a:xfrm>
            <a:off x="3049732" y="6306105"/>
            <a:ext cx="6099462"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a:t>
            </a:r>
            <a:r>
              <a:rPr lang="ru-RU" dirty="0" err="1"/>
              <a:t>mobileone</a:t>
            </a:r>
            <a:r>
              <a:rPr lang="ru-RU" dirty="0"/>
              <a:t>/</a:t>
            </a:r>
          </a:p>
        </p:txBody>
      </p:sp>
      <p:sp>
        <p:nvSpPr>
          <p:cNvPr id="8" name="TextBox 7">
            <a:extLst>
              <a:ext uri="{FF2B5EF4-FFF2-40B4-BE49-F238E27FC236}">
                <a16:creationId xmlns:a16="http://schemas.microsoft.com/office/drawing/2014/main" id="{95700C0C-9BF2-D6AF-673C-9B6EE1E80271}"/>
              </a:ext>
            </a:extLst>
          </p:cNvPr>
          <p:cNvSpPr txBox="1"/>
          <p:nvPr/>
        </p:nvSpPr>
        <p:spPr>
          <a:xfrm>
            <a:off x="3049732" y="1802190"/>
            <a:ext cx="6099462" cy="3139321"/>
          </a:xfrm>
          <a:prstGeom prst="rect">
            <a:avLst/>
          </a:prstGeom>
          <a:noFill/>
        </p:spPr>
        <p:txBody>
          <a:bodyPr wrap="square">
            <a:spAutoFit/>
          </a:bodyPr>
          <a:lstStyle/>
          <a:p>
            <a:pPr algn="l">
              <a:buFont typeface="+mj-lt"/>
              <a:buAutoNum type="arabicPeriod"/>
            </a:pPr>
            <a:r>
              <a:rPr lang="en" b="0" i="0" dirty="0">
                <a:solidFill>
                  <a:srgbClr val="1D1D1D"/>
                </a:solidFill>
                <a:effectLst/>
                <a:latin typeface="Inter"/>
              </a:rPr>
              <a:t>LOPs </a:t>
            </a:r>
            <a:r>
              <a:rPr lang="ru-RU" b="0" i="0" dirty="0">
                <a:solidFill>
                  <a:srgbClr val="1D1D1D"/>
                </a:solidFill>
                <a:effectLst/>
                <a:latin typeface="Inter"/>
              </a:rPr>
              <a:t>и </a:t>
            </a:r>
            <a:r>
              <a:rPr lang="en" b="0" i="0" dirty="0">
                <a:solidFill>
                  <a:srgbClr val="1D1D1D"/>
                </a:solidFill>
                <a:effectLst/>
                <a:latin typeface="Inter"/>
              </a:rPr>
              <a:t>NMP </a:t>
            </a:r>
            <a:r>
              <a:rPr lang="ru-RU" b="0" i="0" dirty="0">
                <a:solidFill>
                  <a:srgbClr val="1D1D1D"/>
                </a:solidFill>
                <a:effectLst/>
                <a:latin typeface="Inter"/>
              </a:rPr>
              <a:t>влияют заметно слабее на </a:t>
            </a:r>
            <a:r>
              <a:rPr lang="en" b="0" i="0" dirty="0">
                <a:solidFill>
                  <a:srgbClr val="1D1D1D"/>
                </a:solidFill>
                <a:effectLst/>
                <a:latin typeface="Inter"/>
              </a:rPr>
              <a:t>latency </a:t>
            </a:r>
            <a:r>
              <a:rPr lang="ru-RU" b="0" i="0" dirty="0">
                <a:solidFill>
                  <a:srgbClr val="1D1D1D"/>
                </a:solidFill>
                <a:effectLst/>
                <a:latin typeface="Inter"/>
              </a:rPr>
              <a:t>модели, в отличие от дополнительных бранчей (например, </a:t>
            </a:r>
            <a:r>
              <a:rPr lang="en" b="0" i="0" dirty="0">
                <a:solidFill>
                  <a:srgbClr val="1D1D1D"/>
                </a:solidFill>
                <a:effectLst/>
                <a:latin typeface="Inter"/>
              </a:rPr>
              <a:t>skip connections) </a:t>
            </a:r>
            <a:r>
              <a:rPr lang="ru-RU" b="0" i="0" dirty="0">
                <a:solidFill>
                  <a:srgbClr val="1D1D1D"/>
                </a:solidFill>
                <a:effectLst/>
                <a:latin typeface="Inter"/>
              </a:rPr>
              <a:t>и операций глобального объединения в архитектуре, что обусловлено </a:t>
            </a:r>
            <a:r>
              <a:rPr lang="en" b="0" i="0" dirty="0">
                <a:solidFill>
                  <a:srgbClr val="1D1D1D"/>
                </a:solidFill>
                <a:effectLst/>
                <a:latin typeface="Inter"/>
              </a:rPr>
              <a:t>MAC </a:t>
            </a:r>
            <a:r>
              <a:rPr lang="ru-RU" b="0" i="0" dirty="0">
                <a:solidFill>
                  <a:srgbClr val="1D1D1D"/>
                </a:solidFill>
                <a:effectLst/>
                <a:latin typeface="Inter"/>
              </a:rPr>
              <a:t>и </a:t>
            </a:r>
            <a:r>
              <a:rPr lang="en" b="0" i="0" dirty="0">
                <a:solidFill>
                  <a:srgbClr val="1D1D1D"/>
                </a:solidFill>
                <a:effectLst/>
                <a:latin typeface="Inter"/>
              </a:rPr>
              <a:t>DOP.</a:t>
            </a:r>
          </a:p>
          <a:p>
            <a:pPr algn="l">
              <a:buFont typeface="+mj-lt"/>
              <a:buAutoNum type="arabicPeriod"/>
            </a:pPr>
            <a:r>
              <a:rPr lang="ru-RU" b="0" i="0" dirty="0">
                <a:solidFill>
                  <a:srgbClr val="1D1D1D"/>
                </a:solidFill>
                <a:effectLst/>
                <a:latin typeface="Inter"/>
              </a:rPr>
              <a:t>Тем не менее дополнительные бранчи дают прирост в качестве работы модели, поэтому имеет смысл использовать их в обучении и убирать с помощью </a:t>
            </a:r>
            <a:r>
              <a:rPr lang="ru-RU" b="0" i="0" dirty="0" err="1">
                <a:solidFill>
                  <a:srgbClr val="1D1D1D"/>
                </a:solidFill>
                <a:effectLst/>
                <a:latin typeface="Inter"/>
              </a:rPr>
              <a:t>репараметризации</a:t>
            </a:r>
            <a:r>
              <a:rPr lang="ru-RU" b="0" i="0" dirty="0">
                <a:solidFill>
                  <a:srgbClr val="1D1D1D"/>
                </a:solidFill>
                <a:effectLst/>
                <a:latin typeface="Inter"/>
              </a:rPr>
              <a:t> во время </a:t>
            </a:r>
            <a:r>
              <a:rPr lang="ru-RU" b="0" i="0" dirty="0" err="1">
                <a:solidFill>
                  <a:srgbClr val="1D1D1D"/>
                </a:solidFill>
                <a:effectLst/>
                <a:latin typeface="Inter"/>
              </a:rPr>
              <a:t>инференса</a:t>
            </a:r>
            <a:r>
              <a:rPr lang="ru-RU" b="0" i="0" dirty="0">
                <a:solidFill>
                  <a:srgbClr val="1D1D1D"/>
                </a:solidFill>
                <a:effectLst/>
                <a:latin typeface="Inter"/>
              </a:rPr>
              <a:t>.</a:t>
            </a:r>
          </a:p>
          <a:p>
            <a:pPr algn="l">
              <a:buFont typeface="+mj-lt"/>
              <a:buAutoNum type="arabicPeriod"/>
            </a:pPr>
            <a:r>
              <a:rPr lang="ru-RU" b="0" i="0" dirty="0">
                <a:solidFill>
                  <a:srgbClr val="1D1D1D"/>
                </a:solidFill>
                <a:effectLst/>
                <a:latin typeface="Inter"/>
              </a:rPr>
              <a:t>Такой подход не только позволяет сохранить </a:t>
            </a:r>
            <a:r>
              <a:rPr lang="en" b="0" i="0" dirty="0">
                <a:solidFill>
                  <a:srgbClr val="1D1D1D"/>
                </a:solidFill>
                <a:effectLst/>
                <a:latin typeface="Inter"/>
              </a:rPr>
              <a:t>latency </a:t>
            </a:r>
            <a:r>
              <a:rPr lang="ru-RU" b="0" i="0" dirty="0">
                <a:solidFill>
                  <a:srgbClr val="1D1D1D"/>
                </a:solidFill>
                <a:effectLst/>
                <a:latin typeface="Inter"/>
              </a:rPr>
              <a:t>без падения качества, но и хорошо </a:t>
            </a:r>
            <a:r>
              <a:rPr lang="ru-RU" b="0" i="0" dirty="0" err="1">
                <a:solidFill>
                  <a:srgbClr val="1D1D1D"/>
                </a:solidFill>
                <a:effectLst/>
                <a:latin typeface="Inter"/>
              </a:rPr>
              <a:t>генерализуется</a:t>
            </a:r>
            <a:r>
              <a:rPr lang="ru-RU" b="0" i="0" dirty="0">
                <a:solidFill>
                  <a:srgbClr val="1D1D1D"/>
                </a:solidFill>
                <a:effectLst/>
                <a:latin typeface="Inter"/>
              </a:rPr>
              <a:t> для задач детекции и сегментации.</a:t>
            </a:r>
          </a:p>
        </p:txBody>
      </p:sp>
    </p:spTree>
    <p:extLst>
      <p:ext uri="{BB962C8B-B14F-4D97-AF65-F5344CB8AC3E}">
        <p14:creationId xmlns:p14="http://schemas.microsoft.com/office/powerpoint/2010/main" val="4066763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show="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
        <p:nvSpPr>
          <p:cNvPr id="11" name="Прямоугольник 10"/>
          <p:cNvSpPr/>
          <p:nvPr/>
        </p:nvSpPr>
        <p:spPr>
          <a:xfrm>
            <a:off x="9004300" y="5867400"/>
            <a:ext cx="27141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Нет функции активации</a:t>
            </a:r>
          </a:p>
        </p:txBody>
      </p:sp>
    </p:spTree>
    <p:extLst>
      <p:ext uri="{BB962C8B-B14F-4D97-AF65-F5344CB8AC3E}">
        <p14:creationId xmlns:p14="http://schemas.microsoft.com/office/powerpoint/2010/main" val="239332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6736</Words>
  <Application>Microsoft Macintosh PowerPoint</Application>
  <PresentationFormat>Широкоэкранный</PresentationFormat>
  <Paragraphs>671</Paragraphs>
  <Slides>74</Slides>
  <Notes>1</Notes>
  <HiddenSlides>43</HiddenSlides>
  <MMClips>0</MMClips>
  <ScaleCrop>false</ScaleCrop>
  <HeadingPairs>
    <vt:vector size="6" baseType="variant">
      <vt:variant>
        <vt:lpstr>Использованные шрифты</vt:lpstr>
      </vt:variant>
      <vt:variant>
        <vt:i4>12</vt:i4>
      </vt:variant>
      <vt:variant>
        <vt:lpstr>Тема</vt:lpstr>
      </vt:variant>
      <vt:variant>
        <vt:i4>1</vt:i4>
      </vt:variant>
      <vt:variant>
        <vt:lpstr>Заголовки слайдов</vt:lpstr>
      </vt:variant>
      <vt:variant>
        <vt:i4>74</vt:i4>
      </vt:variant>
    </vt:vector>
  </HeadingPairs>
  <TitlesOfParts>
    <vt:vector size="87" baseType="lpstr">
      <vt:lpstr>Arial</vt:lpstr>
      <vt:lpstr>Calibri</vt:lpstr>
      <vt:lpstr>Calibri Light</vt:lpstr>
      <vt:lpstr>Cambria Math</vt:lpstr>
      <vt:lpstr>Charter</vt:lpstr>
      <vt:lpstr>Charter</vt:lpstr>
      <vt:lpstr>Georgia</vt:lpstr>
      <vt:lpstr>Helvetica Neue</vt:lpstr>
      <vt:lpstr>Inter</vt:lpstr>
      <vt:lpstr>sohne</vt:lpstr>
      <vt:lpstr>Times New Roman</vt:lpstr>
      <vt:lpstr>Verdana</vt:lpstr>
      <vt:lpstr>Тема Office</vt:lpstr>
      <vt:lpstr>Презентация PowerPoint</vt:lpstr>
      <vt:lpstr>Мобильные Сети. MobileNet</vt:lpstr>
      <vt:lpstr>Мобильные Сети. MobileNet V2 2018</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ResNet Strike back, RegNet</vt:lpstr>
      <vt:lpstr>ConvNeXt 2020 - 2022</vt:lpstr>
      <vt:lpstr>RepVGG, MobileOne</vt:lpstr>
      <vt:lpstr>RepVGG, MobileOne</vt:lpstr>
      <vt:lpstr>RepVGG, MobileOne</vt:lpstr>
      <vt:lpstr>RepVGG, MobileOne</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52</cp:revision>
  <dcterms:created xsi:type="dcterms:W3CDTF">2021-12-17T13:41:49Z</dcterms:created>
  <dcterms:modified xsi:type="dcterms:W3CDTF">2025-11-24T13:21:10Z</dcterms:modified>
</cp:coreProperties>
</file>